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58" r:id="rId3"/>
    <p:sldId id="257" r:id="rId4"/>
    <p:sldId id="259" r:id="rId5"/>
    <p:sldId id="260" r:id="rId6"/>
    <p:sldId id="261"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7A076-C125-4849-E92F-972441F73478}" v="941" dt="2024-02-01T00:48:49.786"/>
    <p1510:client id="{4C331D2B-D0B5-E935-75F4-9790A206F05D}" v="91" dt="2024-02-02T01:26:41.522"/>
    <p1510:client id="{669058BB-20E2-1642-AE9A-2DDCF163CB3D}" v="5" dt="2024-02-01T00:52:06.299"/>
    <p1510:client id="{6AD6E274-5858-0B7C-5E72-7E5C4344A35B}" v="1" dt="2024-02-01T00:54:51.541"/>
    <p1510:client id="{BF3F368E-4902-AAB6-4B94-A439858DAFA7}" v="99" dt="2024-02-01T15:33:17.459"/>
    <p1510:client id="{EBC64E60-AF60-36B0-CEAE-5B2D0BC9D6CB}" v="268" dt="2024-02-01T11:20:52.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openxmlformats.org/officeDocument/2006/relationships/image" Target="../media/image1.jpe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5.png"/><Relationship Id="rId5" Type="http://schemas.openxmlformats.org/officeDocument/2006/relationships/audio" Target="../media/media2.m4a"/><Relationship Id="rId10" Type="http://schemas.openxmlformats.org/officeDocument/2006/relationships/image" Target="../media/image4.png"/><Relationship Id="rId4" Type="http://schemas.microsoft.com/office/2007/relationships/media" Target="../media/media2.m4a"/><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png"/><Relationship Id="rId3" Type="http://schemas.microsoft.com/office/2007/relationships/media" Target="../media/media4.m4a"/><Relationship Id="rId7" Type="http://schemas.openxmlformats.org/officeDocument/2006/relationships/image" Target="../media/image3.png"/><Relationship Id="rId12"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11" Type="http://schemas.openxmlformats.org/officeDocument/2006/relationships/image" Target="../media/image9.png"/><Relationship Id="rId5" Type="http://schemas.openxmlformats.org/officeDocument/2006/relationships/slideLayout" Target="../slideLayouts/slideLayout2.xml"/><Relationship Id="rId10" Type="http://schemas.openxmlformats.org/officeDocument/2006/relationships/image" Target="../media/image8.svg"/><Relationship Id="rId4" Type="http://schemas.openxmlformats.org/officeDocument/2006/relationships/audio" Target="../media/media4.m4a"/><Relationship Id="rId9" Type="http://schemas.openxmlformats.org/officeDocument/2006/relationships/image" Target="../media/image7.png"/><Relationship Id="rId1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6.m4a"/><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jpeg"/><Relationship Id="rId5" Type="http://schemas.openxmlformats.org/officeDocument/2006/relationships/slideLayout" Target="../slideLayouts/slideLayout2.xml"/><Relationship Id="rId10" Type="http://schemas.openxmlformats.org/officeDocument/2006/relationships/image" Target="../media/image5.png"/><Relationship Id="rId4" Type="http://schemas.openxmlformats.org/officeDocument/2006/relationships/audio" Target="../media/media6.m4a"/><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4a"/><Relationship Id="rId7" Type="http://schemas.openxmlformats.org/officeDocument/2006/relationships/image" Target="../media/image3.png"/><Relationship Id="rId12" Type="http://schemas.openxmlformats.org/officeDocument/2006/relationships/image" Target="../media/image5.png"/><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4.png"/><Relationship Id="rId5" Type="http://schemas.openxmlformats.org/officeDocument/2006/relationships/audio" Target="../media/media8.m4a"/><Relationship Id="rId10" Type="http://schemas.openxmlformats.org/officeDocument/2006/relationships/image" Target="../media/image13.png"/><Relationship Id="rId4" Type="http://schemas.microsoft.com/office/2007/relationships/media" Target="../media/media8.m4a"/><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0.m4a"/><Relationship Id="rId7" Type="http://schemas.openxmlformats.org/officeDocument/2006/relationships/image" Target="../media/image2.png"/><Relationship Id="rId12"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slideLayout" Target="../slideLayouts/slideLayout2.xml"/><Relationship Id="rId10" Type="http://schemas.openxmlformats.org/officeDocument/2006/relationships/image" Target="../media/image16.png"/><Relationship Id="rId4" Type="http://schemas.openxmlformats.org/officeDocument/2006/relationships/audio" Target="../media/media10.m4a"/><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audio" Target="../media/media12.m4a"/><Relationship Id="rId10" Type="http://schemas.openxmlformats.org/officeDocument/2006/relationships/image" Target="../media/image5.png"/><Relationship Id="rId4" Type="http://schemas.microsoft.com/office/2007/relationships/media" Target="../media/media12.m4a"/><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14.m4a"/><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14.m4a"/><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erson smiling with trees in the background&#10;&#10;Description automatically generated">
            <a:extLst>
              <a:ext uri="{FF2B5EF4-FFF2-40B4-BE49-F238E27FC236}">
                <a16:creationId xmlns:a16="http://schemas.microsoft.com/office/drawing/2014/main" id="{EE035DE0-DF9A-83C8-F392-13FC109B3873}"/>
              </a:ext>
            </a:extLst>
          </p:cNvPr>
          <p:cNvPicPr>
            <a:picLocks noGrp="1" noChangeAspect="1"/>
          </p:cNvPicPr>
          <p:nvPr>
            <p:ph idx="1"/>
          </p:nvPr>
        </p:nvPicPr>
        <p:blipFill rotWithShape="1">
          <a:blip r:embed="rId7"/>
          <a:srcRect l="8235" t="15603" r="21412"/>
          <a:stretch/>
        </p:blipFill>
        <p:spPr>
          <a:xfrm>
            <a:off x="6728603" y="1498660"/>
            <a:ext cx="3469217" cy="2762098"/>
          </a:xfrm>
          <a:ln>
            <a:solidFill>
              <a:schemeClr val="tx1"/>
            </a:solidFill>
          </a:ln>
        </p:spPr>
      </p:pic>
      <p:sp>
        <p:nvSpPr>
          <p:cNvPr id="4" name="Slide Number Placeholder 3">
            <a:extLst>
              <a:ext uri="{FF2B5EF4-FFF2-40B4-BE49-F238E27FC236}">
                <a16:creationId xmlns:a16="http://schemas.microsoft.com/office/drawing/2014/main" id="{95ACCE41-14A1-409F-8EF4-5B60F8260868}"/>
              </a:ext>
            </a:extLst>
          </p:cNvPr>
          <p:cNvSpPr>
            <a:spLocks noGrp="1"/>
          </p:cNvSpPr>
          <p:nvPr>
            <p:ph type="sldNum" sz="quarter" idx="12"/>
          </p:nvPr>
        </p:nvSpPr>
        <p:spPr/>
        <p:txBody>
          <a:bodyPr/>
          <a:lstStyle/>
          <a:p>
            <a:fld id="{330EA680-D336-4FF7-8B7A-9848BB0A1C32}" type="slidenum">
              <a:rPr lang="en-US" smtClean="0"/>
              <a:t>1</a:t>
            </a:fld>
            <a:endParaRPr lang="en-US"/>
          </a:p>
        </p:txBody>
      </p:sp>
      <p:pic>
        <p:nvPicPr>
          <p:cNvPr id="6" name="Picture 5" descr="A pink and black logo&#10;&#10;Description automatically generated">
            <a:extLst>
              <a:ext uri="{FF2B5EF4-FFF2-40B4-BE49-F238E27FC236}">
                <a16:creationId xmlns:a16="http://schemas.microsoft.com/office/drawing/2014/main" id="{F3FFB146-BE6C-AF76-8C36-7A6B20191B4A}"/>
              </a:ext>
            </a:extLst>
          </p:cNvPr>
          <p:cNvPicPr>
            <a:picLocks noChangeAspect="1"/>
          </p:cNvPicPr>
          <p:nvPr/>
        </p:nvPicPr>
        <p:blipFill>
          <a:blip r:embed="rId8"/>
          <a:stretch>
            <a:fillRect/>
          </a:stretch>
        </p:blipFill>
        <p:spPr>
          <a:xfrm>
            <a:off x="87702" y="52926"/>
            <a:ext cx="672860" cy="771166"/>
          </a:xfrm>
          <a:prstGeom prst="rect">
            <a:avLst/>
          </a:prstGeom>
        </p:spPr>
      </p:pic>
      <p:pic>
        <p:nvPicPr>
          <p:cNvPr id="8" name="Picture 7" descr="ICUREe Engage logo">
            <a:extLst>
              <a:ext uri="{FF2B5EF4-FFF2-40B4-BE49-F238E27FC236}">
                <a16:creationId xmlns:a16="http://schemas.microsoft.com/office/drawing/2014/main" id="{BAB90ECA-5B6D-A818-5429-5837BD100BA7}"/>
              </a:ext>
            </a:extLst>
          </p:cNvPr>
          <p:cNvPicPr>
            <a:picLocks noChangeAspect="1"/>
          </p:cNvPicPr>
          <p:nvPr/>
        </p:nvPicPr>
        <p:blipFill>
          <a:blip r:embed="rId9"/>
          <a:stretch>
            <a:fillRect/>
          </a:stretch>
        </p:blipFill>
        <p:spPr>
          <a:xfrm>
            <a:off x="9253269" y="159828"/>
            <a:ext cx="2743198" cy="499854"/>
          </a:xfrm>
          <a:prstGeom prst="rect">
            <a:avLst/>
          </a:prstGeom>
        </p:spPr>
      </p:pic>
      <p:sp>
        <p:nvSpPr>
          <p:cNvPr id="10" name="TextBox 9">
            <a:extLst>
              <a:ext uri="{FF2B5EF4-FFF2-40B4-BE49-F238E27FC236}">
                <a16:creationId xmlns:a16="http://schemas.microsoft.com/office/drawing/2014/main" id="{6CC49D09-7A90-4A2B-FDFF-2A1D24177CEF}"/>
              </a:ext>
            </a:extLst>
          </p:cNvPr>
          <p:cNvSpPr txBox="1"/>
          <p:nvPr/>
        </p:nvSpPr>
        <p:spPr>
          <a:xfrm>
            <a:off x="1658470" y="2315881"/>
            <a:ext cx="4437529"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Arial"/>
                <a:cs typeface="Arial"/>
              </a:rPr>
              <a:t>Timothy </a:t>
            </a:r>
            <a:r>
              <a:rPr lang="en-GB" sz="2800" err="1">
                <a:latin typeface="Arial"/>
                <a:cs typeface="Arial"/>
              </a:rPr>
              <a:t>Ongaba</a:t>
            </a:r>
            <a:endParaRPr lang="en-US"/>
          </a:p>
          <a:p>
            <a:pPr algn="ctr"/>
            <a:r>
              <a:rPr lang="en-GB" sz="2000" dirty="0">
                <a:latin typeface="Arial"/>
                <a:cs typeface="Arial"/>
              </a:rPr>
              <a:t>MSc. Biomedical Sciences</a:t>
            </a:r>
          </a:p>
          <a:p>
            <a:pPr algn="ctr"/>
            <a:r>
              <a:rPr lang="en-US" sz="2000" dirty="0">
                <a:latin typeface="Arial"/>
                <a:cs typeface="Arial"/>
              </a:rPr>
              <a:t>Nottingham Trent University</a:t>
            </a:r>
          </a:p>
        </p:txBody>
      </p:sp>
      <p:sp>
        <p:nvSpPr>
          <p:cNvPr id="11" name="TextBox 10">
            <a:extLst>
              <a:ext uri="{FF2B5EF4-FFF2-40B4-BE49-F238E27FC236}">
                <a16:creationId xmlns:a16="http://schemas.microsoft.com/office/drawing/2014/main" id="{8C33FA80-3FCC-FF8D-E140-1FABF3772280}"/>
              </a:ext>
            </a:extLst>
          </p:cNvPr>
          <p:cNvSpPr txBox="1"/>
          <p:nvPr/>
        </p:nvSpPr>
        <p:spPr>
          <a:xfrm>
            <a:off x="1359647" y="4974847"/>
            <a:ext cx="97165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Arial"/>
                <a:cs typeface="Arial"/>
              </a:rPr>
              <a:t>Bioinformatics screening in the treatment of Prostate Cancer</a:t>
            </a:r>
          </a:p>
        </p:txBody>
      </p:sp>
      <p:pic>
        <p:nvPicPr>
          <p:cNvPr id="2" name="Slide1 ICURe Engage ">
            <a:hlinkClick r:id="" action="ppaction://media"/>
            <a:extLst>
              <a:ext uri="{FF2B5EF4-FFF2-40B4-BE49-F238E27FC236}">
                <a16:creationId xmlns:a16="http://schemas.microsoft.com/office/drawing/2014/main" id="{6BE2484D-1867-31E0-EB19-5EB4C3D369B8}"/>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943215" y="5910592"/>
            <a:ext cx="629609" cy="629609"/>
          </a:xfrm>
          <a:prstGeom prst="rect">
            <a:avLst/>
          </a:prstGeom>
        </p:spPr>
      </p:pic>
      <p:pic>
        <p:nvPicPr>
          <p:cNvPr id="17" name="Audio 16">
            <a:extLst>
              <a:ext uri="{FF2B5EF4-FFF2-40B4-BE49-F238E27FC236}">
                <a16:creationId xmlns:a16="http://schemas.microsoft.com/office/drawing/2014/main" id="{35C4F8F1-5544-4DDE-9BFB-7F46441F886F}"/>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74535784"/>
      </p:ext>
    </p:extLst>
  </p:cSld>
  <p:clrMapOvr>
    <a:masterClrMapping/>
  </p:clrMapOvr>
  <mc:AlternateContent xmlns:mc="http://schemas.openxmlformats.org/markup-compatibility/2006">
    <mc:Choice xmlns:p14="http://schemas.microsoft.com/office/powerpoint/2010/main" Requires="p14">
      <p:transition spd="slow" p14:dur="2000" advTm="21687"/>
    </mc:Choice>
    <mc:Fallback>
      <p:transition spd="slow" advTm="21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3023" fill="hold"/>
                                        <p:tgtEl>
                                          <p:spTgt spid="2"/>
                                        </p:tgtEl>
                                      </p:cBhvr>
                                    </p:cmd>
                                  </p:childTnLst>
                                </p:cTn>
                              </p:par>
                            </p:childTnLst>
                          </p:cTn>
                        </p:par>
                      </p:childTnLst>
                    </p:cTn>
                  </p:par>
                </p:childTnLst>
              </p:cTn>
              <p:nextCondLst>
                <p:cond evt="onClick" delay="0">
                  <p:tgtEl>
                    <p:spTgt spid="2"/>
                  </p:tgtEl>
                </p:cond>
              </p:nextCondLst>
            </p:seq>
            <p:audio>
              <p:cMediaNode>
                <p:cTn id="20" fill="hold" display="0">
                  <p:stCondLst>
                    <p:cond delay="indefinite"/>
                  </p:stCondLst>
                  <p:endCondLst>
                    <p:cond evt="onStopAudio" delay="0">
                      <p:tgtEl>
                        <p:sldTgt/>
                      </p:tgtEl>
                    </p:cond>
                  </p:endCondLst>
                </p:cTn>
                <p:tgtEl>
                  <p:spTgt spid="2"/>
                </p:tgtEl>
              </p:cMediaNode>
            </p:audio>
            <p:audio isNarration="1">
              <p:cMediaNode vol="80000" showWhenStopped="0">
                <p:cTn id="21" fill="hold" display="0">
                  <p:stCondLst>
                    <p:cond delay="indefinite"/>
                  </p:stCondLst>
                  <p:endCondLst>
                    <p:cond evt="onStopAudio" delay="0">
                      <p:tgtEl>
                        <p:sldTgt/>
                      </p:tgtEl>
                    </p:cond>
                  </p:endCondLst>
                </p:cTn>
                <p:tgtEl>
                  <p:spTgt spid="17"/>
                </p:tgtEl>
              </p:cMediaNode>
            </p:audio>
          </p:childTnLst>
        </p:cTn>
      </p:par>
    </p:tnLst>
    <p:bldLst>
      <p:bldP spid="10" grpId="0"/>
      <p:bldP spid="11" grpId="0"/>
    </p:bldLst>
  </p:timing>
  <p:extLst>
    <p:ext uri="{E180D4A7-C9FB-4DFB-919C-405C955672EB}">
      <p14:showEvtLst xmlns:p14="http://schemas.microsoft.com/office/powerpoint/2010/main">
        <p14:playEvt time="2856" objId="2"/>
        <p14:stopEvt time="15895"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60604-E32F-AE16-C313-2B199A45C522}"/>
              </a:ext>
            </a:extLst>
          </p:cNvPr>
          <p:cNvSpPr>
            <a:spLocks noGrp="1"/>
          </p:cNvSpPr>
          <p:nvPr>
            <p:ph type="title"/>
          </p:nvPr>
        </p:nvSpPr>
        <p:spPr>
          <a:xfrm>
            <a:off x="2990291" y="661359"/>
            <a:ext cx="4974762" cy="572431"/>
          </a:xfrm>
        </p:spPr>
        <p:txBody>
          <a:bodyPr anchor="ctr">
            <a:noAutofit/>
          </a:bodyPr>
          <a:lstStyle/>
          <a:p>
            <a:r>
              <a:rPr lang="en-US" sz="3600" dirty="0">
                <a:latin typeface="Arial"/>
                <a:cs typeface="Arial"/>
              </a:rPr>
              <a:t>Verbal Business Card</a:t>
            </a:r>
          </a:p>
        </p:txBody>
      </p:sp>
      <p:sp>
        <p:nvSpPr>
          <p:cNvPr id="3" name="Content Placeholder 2">
            <a:extLst>
              <a:ext uri="{FF2B5EF4-FFF2-40B4-BE49-F238E27FC236}">
                <a16:creationId xmlns:a16="http://schemas.microsoft.com/office/drawing/2014/main" id="{FEDD2EA7-45F8-EE67-44F3-5382FF57DEE0}"/>
              </a:ext>
            </a:extLst>
          </p:cNvPr>
          <p:cNvSpPr>
            <a:spLocks noGrp="1"/>
          </p:cNvSpPr>
          <p:nvPr>
            <p:ph idx="1"/>
          </p:nvPr>
        </p:nvSpPr>
        <p:spPr>
          <a:xfrm>
            <a:off x="172329" y="1808885"/>
            <a:ext cx="6038686" cy="3367269"/>
          </a:xfrm>
        </p:spPr>
        <p:txBody>
          <a:bodyPr vert="horz" lIns="91440" tIns="45720" rIns="91440" bIns="45720" rtlCol="0" anchor="ctr">
            <a:normAutofit/>
          </a:bodyPr>
          <a:lstStyle/>
          <a:p>
            <a:pPr algn="just"/>
            <a:r>
              <a:rPr lang="en-US" sz="2300">
                <a:latin typeface="Arial"/>
                <a:ea typeface="+mn-lt"/>
                <a:cs typeface="+mn-lt"/>
              </a:rPr>
              <a:t>My intervention is to the benefit of prostate cancer patients. By screening for known and judicially annotating genetic mutation when the risk of disease increases, targeted therapies can be employed to halt disease progression/speed up recovery, improve quality of life while reducing side effects.</a:t>
            </a:r>
            <a:endParaRPr lang="en-US" sz="2300">
              <a:latin typeface="Arial"/>
              <a:cs typeface="Arial"/>
            </a:endParaRPr>
          </a:p>
        </p:txBody>
      </p:sp>
      <p:pic>
        <p:nvPicPr>
          <p:cNvPr id="8" name="Picture 7" descr="A pink and black logo&#10;&#10;Description automatically generated">
            <a:extLst>
              <a:ext uri="{FF2B5EF4-FFF2-40B4-BE49-F238E27FC236}">
                <a16:creationId xmlns:a16="http://schemas.microsoft.com/office/drawing/2014/main" id="{0E998CA2-4446-4ED3-6B13-0A3E62B3E6D6}"/>
              </a:ext>
            </a:extLst>
          </p:cNvPr>
          <p:cNvPicPr>
            <a:picLocks noChangeAspect="1"/>
          </p:cNvPicPr>
          <p:nvPr/>
        </p:nvPicPr>
        <p:blipFill>
          <a:blip r:embed="rId6"/>
          <a:stretch>
            <a:fillRect/>
          </a:stretch>
        </p:blipFill>
        <p:spPr>
          <a:xfrm>
            <a:off x="87702" y="52926"/>
            <a:ext cx="672860" cy="771166"/>
          </a:xfrm>
          <a:prstGeom prst="rect">
            <a:avLst/>
          </a:prstGeom>
        </p:spPr>
      </p:pic>
      <p:pic>
        <p:nvPicPr>
          <p:cNvPr id="11" name="Picture 10" descr="ICUREe Engage logo">
            <a:extLst>
              <a:ext uri="{FF2B5EF4-FFF2-40B4-BE49-F238E27FC236}">
                <a16:creationId xmlns:a16="http://schemas.microsoft.com/office/drawing/2014/main" id="{2A290D20-E669-B76E-D09A-C9FEC0FEA617}"/>
              </a:ext>
            </a:extLst>
          </p:cNvPr>
          <p:cNvPicPr>
            <a:picLocks noChangeAspect="1"/>
          </p:cNvPicPr>
          <p:nvPr/>
        </p:nvPicPr>
        <p:blipFill>
          <a:blip r:embed="rId7"/>
          <a:stretch>
            <a:fillRect/>
          </a:stretch>
        </p:blipFill>
        <p:spPr>
          <a:xfrm>
            <a:off x="9253269" y="159828"/>
            <a:ext cx="2743198" cy="499854"/>
          </a:xfrm>
          <a:prstGeom prst="rect">
            <a:avLst/>
          </a:prstGeom>
        </p:spPr>
      </p:pic>
      <p:pic>
        <p:nvPicPr>
          <p:cNvPr id="12" name="Picture 11" descr="A diagram of a cell&#10;&#10;Description automatically generated">
            <a:extLst>
              <a:ext uri="{FF2B5EF4-FFF2-40B4-BE49-F238E27FC236}">
                <a16:creationId xmlns:a16="http://schemas.microsoft.com/office/drawing/2014/main" id="{A6270782-CCEE-A99B-D2D0-2FF647B7E5A4}"/>
              </a:ext>
            </a:extLst>
          </p:cNvPr>
          <p:cNvPicPr>
            <a:picLocks noChangeAspect="1"/>
          </p:cNvPicPr>
          <p:nvPr/>
        </p:nvPicPr>
        <p:blipFill rotWithShape="1">
          <a:blip r:embed="rId8"/>
          <a:srcRect l="2589" t="9767" r="9061" b="11628"/>
          <a:stretch/>
        </p:blipFill>
        <p:spPr>
          <a:xfrm>
            <a:off x="6319876" y="1457864"/>
            <a:ext cx="3304990" cy="2015094"/>
          </a:xfrm>
          <a:prstGeom prst="rect">
            <a:avLst/>
          </a:prstGeom>
        </p:spPr>
      </p:pic>
      <p:pic>
        <p:nvPicPr>
          <p:cNvPr id="4" name="Graphic 3" descr="Angel face outline with solid fill">
            <a:extLst>
              <a:ext uri="{FF2B5EF4-FFF2-40B4-BE49-F238E27FC236}">
                <a16:creationId xmlns:a16="http://schemas.microsoft.com/office/drawing/2014/main" id="{04DB752D-0FD6-501F-E054-140B11D5BE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97329" y="5027762"/>
            <a:ext cx="1288212" cy="1288212"/>
          </a:xfrm>
          <a:prstGeom prst="rect">
            <a:avLst/>
          </a:prstGeom>
        </p:spPr>
      </p:pic>
      <p:pic>
        <p:nvPicPr>
          <p:cNvPr id="5" name="Picture 4" descr="A black rectangle with white dots&#10;&#10;Description automatically generated">
            <a:extLst>
              <a:ext uri="{FF2B5EF4-FFF2-40B4-BE49-F238E27FC236}">
                <a16:creationId xmlns:a16="http://schemas.microsoft.com/office/drawing/2014/main" id="{D59D090E-CCC4-2F3C-7D61-DEA425135927}"/>
              </a:ext>
            </a:extLst>
          </p:cNvPr>
          <p:cNvPicPr>
            <a:picLocks noChangeAspect="1"/>
          </p:cNvPicPr>
          <p:nvPr/>
        </p:nvPicPr>
        <p:blipFill>
          <a:blip r:embed="rId11"/>
          <a:stretch>
            <a:fillRect/>
          </a:stretch>
        </p:blipFill>
        <p:spPr>
          <a:xfrm>
            <a:off x="9588262" y="2909976"/>
            <a:ext cx="2346386" cy="2332008"/>
          </a:xfrm>
          <a:prstGeom prst="rect">
            <a:avLst/>
          </a:prstGeom>
        </p:spPr>
      </p:pic>
      <p:pic>
        <p:nvPicPr>
          <p:cNvPr id="14" name="Picture 13" descr="A black arrow pointing to the left&#10;&#10;Description automatically generated">
            <a:extLst>
              <a:ext uri="{FF2B5EF4-FFF2-40B4-BE49-F238E27FC236}">
                <a16:creationId xmlns:a16="http://schemas.microsoft.com/office/drawing/2014/main" id="{8416675F-B096-5E5F-B5F1-DEAFFABC313C}"/>
              </a:ext>
            </a:extLst>
          </p:cNvPr>
          <p:cNvPicPr>
            <a:picLocks noChangeAspect="1"/>
          </p:cNvPicPr>
          <p:nvPr/>
        </p:nvPicPr>
        <p:blipFill rotWithShape="1">
          <a:blip r:embed="rId12"/>
          <a:srcRect l="27873" t="14956" r="50122" b="45455"/>
          <a:stretch/>
        </p:blipFill>
        <p:spPr>
          <a:xfrm rot="16200000" flipH="1">
            <a:off x="9726841" y="1848017"/>
            <a:ext cx="805601" cy="1312719"/>
          </a:xfrm>
          <a:prstGeom prst="rect">
            <a:avLst/>
          </a:prstGeom>
        </p:spPr>
      </p:pic>
      <p:pic>
        <p:nvPicPr>
          <p:cNvPr id="15" name="Picture 14" descr="A black arrow pointing to the left&#10;&#10;Description automatically generated">
            <a:extLst>
              <a:ext uri="{FF2B5EF4-FFF2-40B4-BE49-F238E27FC236}">
                <a16:creationId xmlns:a16="http://schemas.microsoft.com/office/drawing/2014/main" id="{0A964675-18C7-9625-4657-C330734FB67E}"/>
              </a:ext>
            </a:extLst>
          </p:cNvPr>
          <p:cNvPicPr>
            <a:picLocks noChangeAspect="1"/>
          </p:cNvPicPr>
          <p:nvPr/>
        </p:nvPicPr>
        <p:blipFill rotWithShape="1">
          <a:blip r:embed="rId12"/>
          <a:srcRect l="27873" t="14956" r="50122" b="45455"/>
          <a:stretch/>
        </p:blipFill>
        <p:spPr>
          <a:xfrm rot="1500000" flipH="1">
            <a:off x="9496802" y="5068544"/>
            <a:ext cx="805601" cy="1312719"/>
          </a:xfrm>
          <a:prstGeom prst="rect">
            <a:avLst/>
          </a:prstGeom>
        </p:spPr>
      </p:pic>
      <p:sp>
        <p:nvSpPr>
          <p:cNvPr id="6" name="Slide Number Placeholder 5">
            <a:extLst>
              <a:ext uri="{FF2B5EF4-FFF2-40B4-BE49-F238E27FC236}">
                <a16:creationId xmlns:a16="http://schemas.microsoft.com/office/drawing/2014/main" id="{9CDEBFCF-A62D-0D04-636E-6586BB3C5EEA}"/>
              </a:ext>
            </a:extLst>
          </p:cNvPr>
          <p:cNvSpPr>
            <a:spLocks noGrp="1"/>
          </p:cNvSpPr>
          <p:nvPr>
            <p:ph type="sldNum" sz="quarter" idx="12"/>
          </p:nvPr>
        </p:nvSpPr>
        <p:spPr/>
        <p:txBody>
          <a:bodyPr/>
          <a:lstStyle/>
          <a:p>
            <a:fld id="{330EA680-D336-4FF7-8B7A-9848BB0A1C32}" type="slidenum">
              <a:rPr lang="en-US" dirty="0" smtClean="0"/>
              <a:t>2</a:t>
            </a:fld>
            <a:endParaRPr lang="en-US" dirty="0"/>
          </a:p>
        </p:txBody>
      </p:sp>
      <p:pic>
        <p:nvPicPr>
          <p:cNvPr id="7" name="Slide2 ICURe">
            <a:hlinkClick r:id="" action="ppaction://media"/>
            <a:extLst>
              <a:ext uri="{FF2B5EF4-FFF2-40B4-BE49-F238E27FC236}">
                <a16:creationId xmlns:a16="http://schemas.microsoft.com/office/drawing/2014/main" id="{5DBEDCF2-D29B-1432-DF2E-856CB9001DF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40649" y="6140629"/>
            <a:ext cx="600854" cy="586477"/>
          </a:xfrm>
          <a:prstGeom prst="rect">
            <a:avLst/>
          </a:prstGeom>
        </p:spPr>
      </p:pic>
      <p:pic>
        <p:nvPicPr>
          <p:cNvPr id="20" name="Audio 19">
            <a:extLst>
              <a:ext uri="{FF2B5EF4-FFF2-40B4-BE49-F238E27FC236}">
                <a16:creationId xmlns:a16="http://schemas.microsoft.com/office/drawing/2014/main" id="{403C47F7-29EF-5D45-4588-7071BDA749BC}"/>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7002027"/>
      </p:ext>
    </p:extLst>
  </p:cSld>
  <p:clrMapOvr>
    <a:masterClrMapping/>
  </p:clrMapOvr>
  <mc:AlternateContent xmlns:mc="http://schemas.openxmlformats.org/markup-compatibility/2006">
    <mc:Choice xmlns:p14="http://schemas.microsoft.com/office/powerpoint/2010/main" Requires="p14">
      <p:transition spd="slow" p14:dur="2000" advTm="21358"/>
    </mc:Choice>
    <mc:Fallback>
      <p:transition spd="slow" advTm="21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7"/>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20576" fill="hold"/>
                                        <p:tgtEl>
                                          <p:spTgt spid="7"/>
                                        </p:tgtEl>
                                      </p:cBhvr>
                                    </p:cmd>
                                  </p:childTnLst>
                                </p:cTn>
                              </p:par>
                            </p:childTnLst>
                          </p:cTn>
                        </p:par>
                      </p:childTnLst>
                    </p:cTn>
                  </p:par>
                </p:childTnLst>
              </p:cTn>
              <p:nextCondLst>
                <p:cond evt="onClick" delay="0">
                  <p:tgtEl>
                    <p:spTgt spid="7"/>
                  </p:tgtEl>
                </p:cond>
              </p:nextCondLst>
            </p:seq>
            <p:audio>
              <p:cMediaNode>
                <p:cTn id="32" fill="hold" display="0">
                  <p:stCondLst>
                    <p:cond delay="indefinite"/>
                  </p:stCondLst>
                  <p:endCondLst>
                    <p:cond evt="onStopAudio" delay="0">
                      <p:tgtEl>
                        <p:sldTgt/>
                      </p:tgtEl>
                    </p:cond>
                  </p:endCondLst>
                </p:cTn>
                <p:tgtEl>
                  <p:spTgt spid="7"/>
                </p:tgtEl>
              </p:cMediaNode>
            </p:audio>
            <p:audio isNarration="1">
              <p:cMediaNode vol="80000" showWhenStopped="0">
                <p:cTn id="33" fill="hold" display="0">
                  <p:stCondLst>
                    <p:cond delay="indefinite"/>
                  </p:stCondLst>
                  <p:endCondLst>
                    <p:cond evt="onStopAudio" delay="0">
                      <p:tgtEl>
                        <p:sldTgt/>
                      </p:tgtEl>
                    </p:cond>
                  </p:endCondLst>
                </p:cTn>
                <p:tgtEl>
                  <p:spTgt spid="20"/>
                </p:tgtEl>
              </p:cMediaNode>
            </p:audio>
          </p:childTnLst>
        </p:cTn>
      </p:par>
    </p:tnLst>
    <p:bldLst>
      <p:bldP spid="3" grpId="0" build="p"/>
    </p:bldLst>
  </p:timing>
  <p:extLst>
    <p:ext uri="{E180D4A7-C9FB-4DFB-919C-405C955672EB}">
      <p14:showEvtLst xmlns:p14="http://schemas.microsoft.com/office/powerpoint/2010/main">
        <p14:playEvt time="623" objId="7"/>
        <p14:triggerEvt type="onClick" time="625" objId="7"/>
        <p14:stopEvt time="21241" objId="7"/>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9BBA-5D8F-05B0-12A6-AC0E3958EEE6}"/>
              </a:ext>
            </a:extLst>
          </p:cNvPr>
          <p:cNvSpPr>
            <a:spLocks noGrp="1"/>
          </p:cNvSpPr>
          <p:nvPr>
            <p:ph type="title"/>
          </p:nvPr>
        </p:nvSpPr>
        <p:spPr>
          <a:xfrm>
            <a:off x="3181709" y="566408"/>
            <a:ext cx="3499450" cy="491677"/>
          </a:xfrm>
        </p:spPr>
        <p:txBody>
          <a:bodyPr>
            <a:noAutofit/>
          </a:bodyPr>
          <a:lstStyle/>
          <a:p>
            <a:r>
              <a:rPr lang="en-US" sz="3600" err="1">
                <a:latin typeface="Arial"/>
                <a:cs typeface="Arial"/>
              </a:rPr>
              <a:t>ICURe</a:t>
            </a:r>
            <a:r>
              <a:rPr lang="en-US" sz="3600">
                <a:latin typeface="Arial"/>
                <a:cs typeface="Arial"/>
              </a:rPr>
              <a:t> Journey </a:t>
            </a:r>
          </a:p>
        </p:txBody>
      </p:sp>
      <p:pic>
        <p:nvPicPr>
          <p:cNvPr id="4" name="Content Placeholder 3">
            <a:extLst>
              <a:ext uri="{FF2B5EF4-FFF2-40B4-BE49-F238E27FC236}">
                <a16:creationId xmlns:a16="http://schemas.microsoft.com/office/drawing/2014/main" id="{9813C725-DF66-6FF5-DDC9-749EBCA00AD3}"/>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25992" y="1653096"/>
            <a:ext cx="4351338" cy="4351338"/>
          </a:xfrm>
        </p:spPr>
      </p:pic>
      <p:pic>
        <p:nvPicPr>
          <p:cNvPr id="3" name="Picture 2" descr="ICUREe Engage logo">
            <a:extLst>
              <a:ext uri="{FF2B5EF4-FFF2-40B4-BE49-F238E27FC236}">
                <a16:creationId xmlns:a16="http://schemas.microsoft.com/office/drawing/2014/main" id="{8575CFBB-7795-6D98-377F-F9B00DF8C935}"/>
              </a:ext>
            </a:extLst>
          </p:cNvPr>
          <p:cNvPicPr>
            <a:picLocks noChangeAspect="1"/>
          </p:cNvPicPr>
          <p:nvPr/>
        </p:nvPicPr>
        <p:blipFill>
          <a:blip r:embed="rId7"/>
          <a:stretch>
            <a:fillRect/>
          </a:stretch>
        </p:blipFill>
        <p:spPr>
          <a:xfrm>
            <a:off x="9253269" y="159828"/>
            <a:ext cx="2743198" cy="499854"/>
          </a:xfrm>
          <a:prstGeom prst="rect">
            <a:avLst/>
          </a:prstGeom>
        </p:spPr>
      </p:pic>
      <p:pic>
        <p:nvPicPr>
          <p:cNvPr id="6" name="Picture 5" descr="A pink and black logo&#10;&#10;Description automatically generated">
            <a:extLst>
              <a:ext uri="{FF2B5EF4-FFF2-40B4-BE49-F238E27FC236}">
                <a16:creationId xmlns:a16="http://schemas.microsoft.com/office/drawing/2014/main" id="{9DA18C37-B5BC-F91D-93B9-4A17240F4508}"/>
              </a:ext>
            </a:extLst>
          </p:cNvPr>
          <p:cNvPicPr>
            <a:picLocks noChangeAspect="1"/>
          </p:cNvPicPr>
          <p:nvPr/>
        </p:nvPicPr>
        <p:blipFill>
          <a:blip r:embed="rId8"/>
          <a:stretch>
            <a:fillRect/>
          </a:stretch>
        </p:blipFill>
        <p:spPr>
          <a:xfrm>
            <a:off x="87702" y="52926"/>
            <a:ext cx="672860" cy="771166"/>
          </a:xfrm>
          <a:prstGeom prst="rect">
            <a:avLst/>
          </a:prstGeom>
        </p:spPr>
      </p:pic>
      <p:sp>
        <p:nvSpPr>
          <p:cNvPr id="7" name="TextBox 6">
            <a:extLst>
              <a:ext uri="{FF2B5EF4-FFF2-40B4-BE49-F238E27FC236}">
                <a16:creationId xmlns:a16="http://schemas.microsoft.com/office/drawing/2014/main" id="{A5498FA6-D195-F0FE-A8BF-286BBF4C65F1}"/>
              </a:ext>
            </a:extLst>
          </p:cNvPr>
          <p:cNvSpPr txBox="1"/>
          <p:nvPr/>
        </p:nvSpPr>
        <p:spPr>
          <a:xfrm>
            <a:off x="4934857" y="1247065"/>
            <a:ext cx="69850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200" b="1" dirty="0">
                <a:latin typeface="Arial"/>
                <a:cs typeface="Arial"/>
              </a:rPr>
              <a:t>Challenges</a:t>
            </a:r>
            <a:endParaRPr lang="en-US" sz="2200" b="1" dirty="0">
              <a:latin typeface="Arial"/>
              <a:cs typeface="Arial"/>
            </a:endParaRPr>
          </a:p>
          <a:p>
            <a:r>
              <a:rPr lang="en-GB" sz="2200" dirty="0">
                <a:latin typeface="Arial"/>
                <a:cs typeface="Arial"/>
              </a:rPr>
              <a:t>Difficult time going past the interview stages for jobs/placements. </a:t>
            </a:r>
            <a:endParaRPr lang="en-US" sz="2200" dirty="0">
              <a:latin typeface="Arial"/>
              <a:cs typeface="Arial"/>
            </a:endParaRPr>
          </a:p>
          <a:p>
            <a:r>
              <a:rPr lang="en-GB" sz="2200" dirty="0">
                <a:latin typeface="Arial"/>
                <a:cs typeface="Arial"/>
              </a:rPr>
              <a:t>Imprecise at marketing myself/skills for the employer's benefit. </a:t>
            </a:r>
            <a:endParaRPr lang="en-US" sz="2200" dirty="0">
              <a:latin typeface="Arial"/>
              <a:cs typeface="Arial"/>
            </a:endParaRPr>
          </a:p>
          <a:p>
            <a:r>
              <a:rPr lang="en-GB" sz="2200" dirty="0">
                <a:latin typeface="Arial"/>
                <a:cs typeface="Arial"/>
              </a:rPr>
              <a:t>Limited knowledge on how to maximise LinkedIn for successful connections. </a:t>
            </a:r>
            <a:endParaRPr lang="en-US" sz="2200" dirty="0">
              <a:latin typeface="Arial"/>
              <a:cs typeface="Arial"/>
            </a:endParaRPr>
          </a:p>
          <a:p>
            <a:endParaRPr lang="en-GB" sz="2200">
              <a:latin typeface="Arial"/>
              <a:cs typeface="Arial"/>
            </a:endParaRPr>
          </a:p>
          <a:p>
            <a:endParaRPr lang="en-GB" sz="2200" dirty="0">
              <a:latin typeface="Arial"/>
              <a:cs typeface="Arial"/>
            </a:endParaRPr>
          </a:p>
        </p:txBody>
      </p:sp>
      <p:sp>
        <p:nvSpPr>
          <p:cNvPr id="5" name="Slide Number Placeholder 4">
            <a:extLst>
              <a:ext uri="{FF2B5EF4-FFF2-40B4-BE49-F238E27FC236}">
                <a16:creationId xmlns:a16="http://schemas.microsoft.com/office/drawing/2014/main" id="{5F60333D-3AD6-334C-45C8-0E47E9F8D4DD}"/>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8" name="TextBox 7">
            <a:extLst>
              <a:ext uri="{FF2B5EF4-FFF2-40B4-BE49-F238E27FC236}">
                <a16:creationId xmlns:a16="http://schemas.microsoft.com/office/drawing/2014/main" id="{824AEF7B-2854-6276-7211-2BB1BD9D0A0B}"/>
              </a:ext>
            </a:extLst>
          </p:cNvPr>
          <p:cNvSpPr txBox="1"/>
          <p:nvPr/>
        </p:nvSpPr>
        <p:spPr>
          <a:xfrm>
            <a:off x="4940060" y="3430438"/>
            <a:ext cx="694138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200">
                <a:latin typeface="Arial"/>
                <a:cs typeface="Segoe UI"/>
              </a:rPr>
              <a:t>​</a:t>
            </a:r>
          </a:p>
          <a:p>
            <a:r>
              <a:rPr lang="en-GB" sz="2200">
                <a:latin typeface="Arial"/>
                <a:cs typeface="Segoe UI"/>
              </a:rPr>
              <a:t>I</a:t>
            </a:r>
            <a:r>
              <a:rPr lang="en-GB" sz="2200" b="1">
                <a:latin typeface="Arial"/>
                <a:cs typeface="Segoe UI"/>
              </a:rPr>
              <a:t>mprovements</a:t>
            </a:r>
            <a:r>
              <a:rPr lang="en-US" sz="2200">
                <a:latin typeface="Arial"/>
                <a:cs typeface="Segoe UI"/>
              </a:rPr>
              <a:t>​</a:t>
            </a:r>
          </a:p>
          <a:p>
            <a:r>
              <a:rPr lang="en-GB" sz="2200">
                <a:latin typeface="Arial"/>
                <a:cs typeface="Segoe UI"/>
              </a:rPr>
              <a:t>Image background for what I am interested in</a:t>
            </a:r>
            <a:r>
              <a:rPr lang="en-US" sz="2200">
                <a:latin typeface="Arial"/>
                <a:cs typeface="Segoe UI"/>
              </a:rPr>
              <a:t>​</a:t>
            </a:r>
          </a:p>
          <a:p>
            <a:r>
              <a:rPr lang="en-GB" sz="2200">
                <a:latin typeface="Arial"/>
                <a:cs typeface="Segoe UI"/>
              </a:rPr>
              <a:t>LinkedIn groups – Kath Whittaker</a:t>
            </a:r>
            <a:r>
              <a:rPr lang="en-US" sz="2200">
                <a:latin typeface="Arial"/>
                <a:cs typeface="Segoe UI"/>
              </a:rPr>
              <a:t>​</a:t>
            </a:r>
          </a:p>
          <a:p>
            <a:r>
              <a:rPr lang="en-GB" sz="2200">
                <a:latin typeface="Arial"/>
                <a:cs typeface="Segoe UI"/>
              </a:rPr>
              <a:t>Precise about section</a:t>
            </a:r>
            <a:r>
              <a:rPr lang="en-US" sz="2200">
                <a:latin typeface="Arial"/>
                <a:cs typeface="Segoe UI"/>
              </a:rPr>
              <a:t>​</a:t>
            </a:r>
          </a:p>
          <a:p>
            <a:r>
              <a:rPr lang="en-GB" sz="2200">
                <a:latin typeface="Arial"/>
                <a:cs typeface="Segoe UI"/>
              </a:rPr>
              <a:t>Intentional messaging to new connections – Quentin C.B </a:t>
            </a:r>
            <a:r>
              <a:rPr lang="en-US" sz="2200">
                <a:latin typeface="Arial"/>
                <a:cs typeface="Segoe UI"/>
              </a:rPr>
              <a:t>​</a:t>
            </a:r>
          </a:p>
          <a:p>
            <a:r>
              <a:rPr lang="en-GB" sz="2200">
                <a:latin typeface="Arial"/>
                <a:cs typeface="Segoe UI"/>
              </a:rPr>
              <a:t>Employed my VBC highlighting my benefit to employers</a:t>
            </a:r>
          </a:p>
        </p:txBody>
      </p:sp>
      <p:pic>
        <p:nvPicPr>
          <p:cNvPr id="9" name="Slide3 ICURe">
            <a:hlinkClick r:id="" action="ppaction://media"/>
            <a:extLst>
              <a:ext uri="{FF2B5EF4-FFF2-40B4-BE49-F238E27FC236}">
                <a16:creationId xmlns:a16="http://schemas.microsoft.com/office/drawing/2014/main" id="{A434B61D-0CB2-E974-5237-12B222CA3C5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09969" y="6126252"/>
            <a:ext cx="615232" cy="600855"/>
          </a:xfrm>
          <a:prstGeom prst="rect">
            <a:avLst/>
          </a:prstGeom>
        </p:spPr>
      </p:pic>
      <p:pic>
        <p:nvPicPr>
          <p:cNvPr id="23" name="Audio 22">
            <a:extLst>
              <a:ext uri="{FF2B5EF4-FFF2-40B4-BE49-F238E27FC236}">
                <a16:creationId xmlns:a16="http://schemas.microsoft.com/office/drawing/2014/main" id="{1D23C8A4-979A-F138-AF94-B9C753A12483}"/>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47226259"/>
      </p:ext>
    </p:extLst>
  </p:cSld>
  <p:clrMapOvr>
    <a:masterClrMapping/>
  </p:clrMapOvr>
  <mc:AlternateContent xmlns:mc="http://schemas.openxmlformats.org/markup-compatibility/2006">
    <mc:Choice xmlns:p14="http://schemas.microsoft.com/office/powerpoint/2010/main" Requires="p14">
      <p:transition spd="slow" p14:dur="2000" advTm="71798"/>
    </mc:Choice>
    <mc:Fallback>
      <p:transition spd="slow" advTm="71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9"/>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1" fill="hold"/>
                                        <p:tgtEl>
                                          <p:spTgt spid="9"/>
                                        </p:tgtEl>
                                      </p:cBhvr>
                                    </p:cmd>
                                  </p:childTnLst>
                                </p:cTn>
                              </p:par>
                            </p:childTnLst>
                          </p:cTn>
                        </p:par>
                      </p:childTnLst>
                    </p:cTn>
                  </p:par>
                </p:childTnLst>
              </p:cTn>
              <p:nextCondLst>
                <p:cond evt="onClick" delay="0">
                  <p:tgtEl>
                    <p:spTgt spid="9"/>
                  </p:tgtEl>
                </p:cond>
              </p:nextCondLst>
            </p:seq>
            <p:audio>
              <p:cMediaNode>
                <p:cTn id="24" fill="hold" display="0">
                  <p:stCondLst>
                    <p:cond delay="indefinite"/>
                  </p:stCondLst>
                  <p:endCondLst>
                    <p:cond evt="onStopAudio" delay="0">
                      <p:tgtEl>
                        <p:sldTgt/>
                      </p:tgtEl>
                    </p:cond>
                  </p:endCondLst>
                </p:cTn>
                <p:tgtEl>
                  <p:spTgt spid="9"/>
                </p:tgtEl>
              </p:cMediaNode>
            </p:audio>
            <p:audio isNarration="1">
              <p:cMediaNode vol="80000" showWhenStopped="0">
                <p:cTn id="25" fill="hold" display="0">
                  <p:stCondLst>
                    <p:cond delay="indefinite"/>
                  </p:stCondLst>
                  <p:endCondLst>
                    <p:cond evt="onStopAudio" delay="0">
                      <p:tgtEl>
                        <p:sldTgt/>
                      </p:tgtEl>
                    </p:cond>
                  </p:endCondLst>
                </p:cTn>
                <p:tgtEl>
                  <p:spTgt spid="23"/>
                </p:tgtEl>
              </p:cMediaNode>
            </p:audio>
          </p:childTnLst>
        </p:cTn>
      </p:par>
    </p:tnLst>
    <p:bldLst>
      <p:bldP spid="7" grpId="0"/>
      <p:bldP spid="8" grpId="0"/>
    </p:bldLst>
  </p:timing>
  <p:extLst>
    <p:ext uri="{E180D4A7-C9FB-4DFB-919C-405C955672EB}">
      <p14:showEvtLst xmlns:p14="http://schemas.microsoft.com/office/powerpoint/2010/main">
        <p14:playEvt time="1525" objId="9"/>
        <p14:stopEvt time="71018" objId="9"/>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5868-318D-06D1-CEE0-4607B89C6CDF}"/>
              </a:ext>
            </a:extLst>
          </p:cNvPr>
          <p:cNvSpPr>
            <a:spLocks noGrp="1"/>
          </p:cNvSpPr>
          <p:nvPr>
            <p:ph type="title"/>
          </p:nvPr>
        </p:nvSpPr>
        <p:spPr>
          <a:xfrm>
            <a:off x="3958086" y="437011"/>
            <a:ext cx="4146431" cy="736092"/>
          </a:xfrm>
        </p:spPr>
        <p:txBody>
          <a:bodyPr>
            <a:normAutofit/>
          </a:bodyPr>
          <a:lstStyle/>
          <a:p>
            <a:r>
              <a:rPr lang="en-US" sz="3600" dirty="0">
                <a:latin typeface="Arial"/>
                <a:cs typeface="Arial"/>
              </a:rPr>
              <a:t>Research Problem</a:t>
            </a:r>
          </a:p>
        </p:txBody>
      </p:sp>
      <p:sp>
        <p:nvSpPr>
          <p:cNvPr id="3" name="Content Placeholder 2">
            <a:extLst>
              <a:ext uri="{FF2B5EF4-FFF2-40B4-BE49-F238E27FC236}">
                <a16:creationId xmlns:a16="http://schemas.microsoft.com/office/drawing/2014/main" id="{CE2D912B-4376-9ED1-F73E-D1B3279B15CF}"/>
              </a:ext>
            </a:extLst>
          </p:cNvPr>
          <p:cNvSpPr>
            <a:spLocks noGrp="1"/>
          </p:cNvSpPr>
          <p:nvPr>
            <p:ph idx="1"/>
          </p:nvPr>
        </p:nvSpPr>
        <p:spPr>
          <a:xfrm>
            <a:off x="766313" y="1178644"/>
            <a:ext cx="10501223" cy="1173943"/>
          </a:xfrm>
        </p:spPr>
        <p:txBody>
          <a:bodyPr vert="horz" lIns="91440" tIns="45720" rIns="91440" bIns="45720" rtlCol="0" anchor="t">
            <a:noAutofit/>
          </a:bodyPr>
          <a:lstStyle/>
          <a:p>
            <a:pPr algn="just"/>
            <a:r>
              <a:rPr lang="en-GB" dirty="0">
                <a:latin typeface="Arial"/>
                <a:cs typeface="Arial"/>
              </a:rPr>
              <a:t>Conventional chemotherapeutic drugs are associated with side effects, slow recovery rates and drug resistance leading to aggressive recurrences.</a:t>
            </a:r>
            <a:endParaRPr lang="en-US" dirty="0">
              <a:latin typeface="Arial"/>
              <a:cs typeface="Arial"/>
            </a:endParaRPr>
          </a:p>
          <a:p>
            <a:pPr algn="just"/>
            <a:endParaRPr lang="en-GB" dirty="0">
              <a:latin typeface="Arial"/>
              <a:cs typeface="Arial"/>
            </a:endParaRPr>
          </a:p>
          <a:p>
            <a:pPr algn="just"/>
            <a:endParaRPr lang="en-GB">
              <a:latin typeface="Arial"/>
              <a:cs typeface="Arial"/>
            </a:endParaRPr>
          </a:p>
          <a:p>
            <a:pPr algn="just"/>
            <a:endParaRPr lang="en-US">
              <a:latin typeface="Arial"/>
              <a:cs typeface="Arial"/>
            </a:endParaRPr>
          </a:p>
        </p:txBody>
      </p:sp>
      <p:pic>
        <p:nvPicPr>
          <p:cNvPr id="5" name="Picture 4" descr="ICUREe Engage logo">
            <a:extLst>
              <a:ext uri="{FF2B5EF4-FFF2-40B4-BE49-F238E27FC236}">
                <a16:creationId xmlns:a16="http://schemas.microsoft.com/office/drawing/2014/main" id="{1729DE0B-ED24-4C91-F0C8-14CA696F1999}"/>
              </a:ext>
            </a:extLst>
          </p:cNvPr>
          <p:cNvPicPr>
            <a:picLocks noChangeAspect="1"/>
          </p:cNvPicPr>
          <p:nvPr/>
        </p:nvPicPr>
        <p:blipFill>
          <a:blip r:embed="rId7"/>
          <a:stretch>
            <a:fillRect/>
          </a:stretch>
        </p:blipFill>
        <p:spPr>
          <a:xfrm>
            <a:off x="9253269" y="159828"/>
            <a:ext cx="2743198" cy="499854"/>
          </a:xfrm>
          <a:prstGeom prst="rect">
            <a:avLst/>
          </a:prstGeom>
        </p:spPr>
      </p:pic>
      <p:pic>
        <p:nvPicPr>
          <p:cNvPr id="7" name="Picture 6" descr="A pink and black logo&#10;&#10;Description automatically generated">
            <a:extLst>
              <a:ext uri="{FF2B5EF4-FFF2-40B4-BE49-F238E27FC236}">
                <a16:creationId xmlns:a16="http://schemas.microsoft.com/office/drawing/2014/main" id="{A8FEE7B7-A6D3-BC9C-FDDB-01FBD47A22C6}"/>
              </a:ext>
            </a:extLst>
          </p:cNvPr>
          <p:cNvPicPr>
            <a:picLocks noChangeAspect="1"/>
          </p:cNvPicPr>
          <p:nvPr/>
        </p:nvPicPr>
        <p:blipFill>
          <a:blip r:embed="rId8"/>
          <a:stretch>
            <a:fillRect/>
          </a:stretch>
        </p:blipFill>
        <p:spPr>
          <a:xfrm>
            <a:off x="87702" y="52926"/>
            <a:ext cx="672860" cy="771166"/>
          </a:xfrm>
          <a:prstGeom prst="rect">
            <a:avLst/>
          </a:prstGeom>
        </p:spPr>
      </p:pic>
      <p:pic>
        <p:nvPicPr>
          <p:cNvPr id="4" name="Picture 3">
            <a:extLst>
              <a:ext uri="{FF2B5EF4-FFF2-40B4-BE49-F238E27FC236}">
                <a16:creationId xmlns:a16="http://schemas.microsoft.com/office/drawing/2014/main" id="{8A5FA229-D845-7824-A7CF-6AFAC912FE42}"/>
              </a:ext>
            </a:extLst>
          </p:cNvPr>
          <p:cNvPicPr>
            <a:picLocks noChangeAspect="1"/>
          </p:cNvPicPr>
          <p:nvPr/>
        </p:nvPicPr>
        <p:blipFill rotWithShape="1">
          <a:blip r:embed="rId9"/>
          <a:srcRect l="3484" r="4297" b="13636"/>
          <a:stretch/>
        </p:blipFill>
        <p:spPr>
          <a:xfrm>
            <a:off x="2442714" y="3988279"/>
            <a:ext cx="2011823" cy="1885921"/>
          </a:xfrm>
          <a:prstGeom prst="rect">
            <a:avLst/>
          </a:prstGeom>
        </p:spPr>
      </p:pic>
      <p:pic>
        <p:nvPicPr>
          <p:cNvPr id="6" name="Picture 5">
            <a:extLst>
              <a:ext uri="{FF2B5EF4-FFF2-40B4-BE49-F238E27FC236}">
                <a16:creationId xmlns:a16="http://schemas.microsoft.com/office/drawing/2014/main" id="{9E6C34B3-8C0D-3DC6-A097-7981EBB35670}"/>
              </a:ext>
            </a:extLst>
          </p:cNvPr>
          <p:cNvPicPr>
            <a:picLocks noChangeAspect="1"/>
          </p:cNvPicPr>
          <p:nvPr/>
        </p:nvPicPr>
        <p:blipFill rotWithShape="1">
          <a:blip r:embed="rId10"/>
          <a:srcRect l="3484" t="7636" r="4435" b="20000"/>
          <a:stretch/>
        </p:blipFill>
        <p:spPr>
          <a:xfrm>
            <a:off x="5835770" y="3858882"/>
            <a:ext cx="2681898" cy="2026292"/>
          </a:xfrm>
          <a:prstGeom prst="rect">
            <a:avLst/>
          </a:prstGeom>
        </p:spPr>
      </p:pic>
      <p:sp>
        <p:nvSpPr>
          <p:cNvPr id="8" name="Slide Number Placeholder 7">
            <a:extLst>
              <a:ext uri="{FF2B5EF4-FFF2-40B4-BE49-F238E27FC236}">
                <a16:creationId xmlns:a16="http://schemas.microsoft.com/office/drawing/2014/main" id="{BE7E86E8-9908-36DA-63B4-0189C5DF37C4}"/>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9" name="TextBox 8">
            <a:extLst>
              <a:ext uri="{FF2B5EF4-FFF2-40B4-BE49-F238E27FC236}">
                <a16:creationId xmlns:a16="http://schemas.microsoft.com/office/drawing/2014/main" id="{1CA31F80-519B-6AAD-321F-9254C19113AD}"/>
              </a:ext>
            </a:extLst>
          </p:cNvPr>
          <p:cNvSpPr txBox="1"/>
          <p:nvPr/>
        </p:nvSpPr>
        <p:spPr>
          <a:xfrm>
            <a:off x="566923" y="2483688"/>
            <a:ext cx="103909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GB" sz="2800" dirty="0">
                <a:latin typeface="Arial"/>
                <a:cs typeface="Arial"/>
              </a:rPr>
              <a:t>Continued disease burden has longer recovery, poor quality of life and hefty economic burden</a:t>
            </a:r>
            <a:endParaRPr lang="en-US" dirty="0"/>
          </a:p>
        </p:txBody>
      </p:sp>
      <p:pic>
        <p:nvPicPr>
          <p:cNvPr id="10" name="Slide4 ICURe">
            <a:hlinkClick r:id="" action="ppaction://media"/>
            <a:extLst>
              <a:ext uri="{FF2B5EF4-FFF2-40B4-BE49-F238E27FC236}">
                <a16:creationId xmlns:a16="http://schemas.microsoft.com/office/drawing/2014/main" id="{2D661DF4-0EC6-3AB7-6BE9-FA5A62475CB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5630" y="6054365"/>
            <a:ext cx="687118" cy="672741"/>
          </a:xfrm>
          <a:prstGeom prst="rect">
            <a:avLst/>
          </a:prstGeom>
        </p:spPr>
      </p:pic>
      <p:pic>
        <p:nvPicPr>
          <p:cNvPr id="19" name="Audio 18">
            <a:extLst>
              <a:ext uri="{FF2B5EF4-FFF2-40B4-BE49-F238E27FC236}">
                <a16:creationId xmlns:a16="http://schemas.microsoft.com/office/drawing/2014/main" id="{1477FEAD-66FB-59D7-5B23-1D88D4AC0E96}"/>
              </a:ext>
            </a:extLst>
          </p:cNvPr>
          <p:cNvPicPr>
            <a:picLocks noChangeAspect="1"/>
          </p:cNvPicPr>
          <p:nvPr>
            <a:audioFile r:link="rId5"/>
            <p:extLst>
              <p:ext uri="{DAA4B4D4-6D71-4841-9C94-3DE7FCFB9230}">
                <p14:media xmlns:p14="http://schemas.microsoft.com/office/powerpoint/2010/main" r:embed="rId4"/>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569327502"/>
      </p:ext>
    </p:extLst>
  </p:cSld>
  <p:clrMapOvr>
    <a:masterClrMapping/>
  </p:clrMapOvr>
  <mc:AlternateContent xmlns:mc="http://schemas.openxmlformats.org/markup-compatibility/2006">
    <mc:Choice xmlns:p14="http://schemas.microsoft.com/office/powerpoint/2010/main" Requires="p14">
      <p:transition spd="slow" p14:dur="2000" advTm="26790"/>
    </mc:Choice>
    <mc:Fallback>
      <p:transition spd="slow" advTm="26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0"/>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 fill="hold"/>
                                        <p:tgtEl>
                                          <p:spTgt spid="10"/>
                                        </p:tgtEl>
                                      </p:cBhvr>
                                    </p:cmd>
                                  </p:childTnLst>
                                </p:cTn>
                              </p:par>
                            </p:childTnLst>
                          </p:cTn>
                        </p:par>
                      </p:childTnLst>
                    </p:cTn>
                  </p:par>
                </p:childTnLst>
              </p:cTn>
              <p:nextCondLst>
                <p:cond evt="onClick" delay="0">
                  <p:tgtEl>
                    <p:spTgt spid="10"/>
                  </p:tgtEl>
                </p:cond>
              </p:nextCondLst>
            </p:seq>
            <p:audio>
              <p:cMediaNode>
                <p:cTn id="28" fill="hold" display="0">
                  <p:stCondLst>
                    <p:cond delay="indefinite"/>
                  </p:stCondLst>
                  <p:endCondLst>
                    <p:cond evt="onStopAudio" delay="0">
                      <p:tgtEl>
                        <p:sldTgt/>
                      </p:tgtEl>
                    </p:cond>
                  </p:endCondLst>
                </p:cTn>
                <p:tgtEl>
                  <p:spTgt spid="10"/>
                </p:tgtEl>
              </p:cMediaNode>
            </p:audio>
            <p:audio isNarration="1">
              <p:cMediaNode vol="80000" showWhenStopped="0">
                <p:cTn id="29" fill="hold" display="0">
                  <p:stCondLst>
                    <p:cond delay="indefinite"/>
                  </p:stCondLst>
                  <p:endCondLst>
                    <p:cond evt="onStopAudio" delay="0">
                      <p:tgtEl>
                        <p:sldTgt/>
                      </p:tgtEl>
                    </p:cond>
                  </p:endCondLst>
                </p:cTn>
                <p:tgtEl>
                  <p:spTgt spid="19"/>
                </p:tgtEl>
              </p:cMediaNode>
            </p:audio>
          </p:childTnLst>
        </p:cTn>
      </p:par>
    </p:tnLst>
    <p:bldLst>
      <p:bldP spid="3" grpId="0" build="p"/>
      <p:bldP spid="9" grpId="0"/>
    </p:bldLst>
  </p:timing>
  <p:extLst>
    <p:ext uri="{E180D4A7-C9FB-4DFB-919C-405C955672EB}">
      <p14:showEvtLst xmlns:p14="http://schemas.microsoft.com/office/powerpoint/2010/main">
        <p14:playEvt time="3359" objId="10"/>
        <p14:stopEvt time="26352" objId="10"/>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DD06B-6611-3A56-1E42-0ED69E0B0734}"/>
              </a:ext>
            </a:extLst>
          </p:cNvPr>
          <p:cNvSpPr>
            <a:spLocks noGrp="1"/>
          </p:cNvSpPr>
          <p:nvPr>
            <p:ph type="title"/>
          </p:nvPr>
        </p:nvSpPr>
        <p:spPr>
          <a:xfrm>
            <a:off x="4820728" y="566407"/>
            <a:ext cx="2564920" cy="721716"/>
          </a:xfrm>
        </p:spPr>
        <p:txBody>
          <a:bodyPr>
            <a:normAutofit/>
          </a:bodyPr>
          <a:lstStyle/>
          <a:p>
            <a:r>
              <a:rPr lang="en-US" sz="3600">
                <a:latin typeface="Arial"/>
                <a:cs typeface="Arial"/>
              </a:rPr>
              <a:t>Solution</a:t>
            </a:r>
          </a:p>
        </p:txBody>
      </p:sp>
      <p:sp>
        <p:nvSpPr>
          <p:cNvPr id="3" name="Content Placeholder 2">
            <a:extLst>
              <a:ext uri="{FF2B5EF4-FFF2-40B4-BE49-F238E27FC236}">
                <a16:creationId xmlns:a16="http://schemas.microsoft.com/office/drawing/2014/main" id="{4C831B95-3191-782A-26B2-7AE3C6735B19}"/>
              </a:ext>
            </a:extLst>
          </p:cNvPr>
          <p:cNvSpPr>
            <a:spLocks noGrp="1"/>
          </p:cNvSpPr>
          <p:nvPr>
            <p:ph idx="1"/>
          </p:nvPr>
        </p:nvSpPr>
        <p:spPr>
          <a:xfrm>
            <a:off x="838200" y="1825625"/>
            <a:ext cx="10515600" cy="1389603"/>
          </a:xfrm>
        </p:spPr>
        <p:txBody>
          <a:bodyPr vert="horz" lIns="91440" tIns="45720" rIns="91440" bIns="45720" rtlCol="0" anchor="t">
            <a:noAutofit/>
          </a:bodyPr>
          <a:lstStyle/>
          <a:p>
            <a:pPr algn="just"/>
            <a:r>
              <a:rPr lang="en-GB">
                <a:latin typeface="Arial"/>
                <a:cs typeface="Arial"/>
              </a:rPr>
              <a:t>By pinpointing genetic factors in disease development/progression, disease trajectory can be altered using targeted therapies to short recovery time, reduced side effects and better quality of life. </a:t>
            </a:r>
            <a:endParaRPr lang="en-US">
              <a:latin typeface="Arial"/>
              <a:cs typeface="Arial"/>
            </a:endParaRPr>
          </a:p>
        </p:txBody>
      </p:sp>
      <p:pic>
        <p:nvPicPr>
          <p:cNvPr id="5" name="Picture 4" descr="ICUREe Engage logo">
            <a:extLst>
              <a:ext uri="{FF2B5EF4-FFF2-40B4-BE49-F238E27FC236}">
                <a16:creationId xmlns:a16="http://schemas.microsoft.com/office/drawing/2014/main" id="{9C346D5F-1EE8-A6DE-3AE1-294CDB65073D}"/>
              </a:ext>
            </a:extLst>
          </p:cNvPr>
          <p:cNvPicPr>
            <a:picLocks noChangeAspect="1"/>
          </p:cNvPicPr>
          <p:nvPr/>
        </p:nvPicPr>
        <p:blipFill>
          <a:blip r:embed="rId6"/>
          <a:stretch>
            <a:fillRect/>
          </a:stretch>
        </p:blipFill>
        <p:spPr>
          <a:xfrm>
            <a:off x="9253269" y="159828"/>
            <a:ext cx="2743198" cy="499854"/>
          </a:xfrm>
          <a:prstGeom prst="rect">
            <a:avLst/>
          </a:prstGeom>
        </p:spPr>
      </p:pic>
      <p:pic>
        <p:nvPicPr>
          <p:cNvPr id="7" name="Picture 6" descr="A pink and black logo&#10;&#10;Description automatically generated">
            <a:extLst>
              <a:ext uri="{FF2B5EF4-FFF2-40B4-BE49-F238E27FC236}">
                <a16:creationId xmlns:a16="http://schemas.microsoft.com/office/drawing/2014/main" id="{E1C598C2-31C5-9A03-F1A9-3360340DD150}"/>
              </a:ext>
            </a:extLst>
          </p:cNvPr>
          <p:cNvPicPr>
            <a:picLocks noChangeAspect="1"/>
          </p:cNvPicPr>
          <p:nvPr/>
        </p:nvPicPr>
        <p:blipFill>
          <a:blip r:embed="rId7"/>
          <a:stretch>
            <a:fillRect/>
          </a:stretch>
        </p:blipFill>
        <p:spPr>
          <a:xfrm>
            <a:off x="87702" y="52926"/>
            <a:ext cx="672860" cy="771166"/>
          </a:xfrm>
          <a:prstGeom prst="rect">
            <a:avLst/>
          </a:prstGeom>
        </p:spPr>
      </p:pic>
      <p:pic>
        <p:nvPicPr>
          <p:cNvPr id="4" name="Picture 3">
            <a:extLst>
              <a:ext uri="{FF2B5EF4-FFF2-40B4-BE49-F238E27FC236}">
                <a16:creationId xmlns:a16="http://schemas.microsoft.com/office/drawing/2014/main" id="{425C68ED-68CD-AFA8-2495-5BB2337F8185}"/>
              </a:ext>
            </a:extLst>
          </p:cNvPr>
          <p:cNvPicPr>
            <a:picLocks noChangeAspect="1"/>
          </p:cNvPicPr>
          <p:nvPr/>
        </p:nvPicPr>
        <p:blipFill>
          <a:blip r:embed="rId8"/>
          <a:stretch>
            <a:fillRect/>
          </a:stretch>
        </p:blipFill>
        <p:spPr>
          <a:xfrm>
            <a:off x="3809102" y="4527970"/>
            <a:ext cx="1730674" cy="1992881"/>
          </a:xfrm>
          <a:prstGeom prst="rect">
            <a:avLst/>
          </a:prstGeom>
        </p:spPr>
      </p:pic>
      <p:pic>
        <p:nvPicPr>
          <p:cNvPr id="6" name="Picture 5" descr="A black arrow pointing to the right&#10;&#10;Description automatically generated">
            <a:extLst>
              <a:ext uri="{FF2B5EF4-FFF2-40B4-BE49-F238E27FC236}">
                <a16:creationId xmlns:a16="http://schemas.microsoft.com/office/drawing/2014/main" id="{648D51FB-539C-19A2-48D5-C79B88B9BA80}"/>
              </a:ext>
            </a:extLst>
          </p:cNvPr>
          <p:cNvPicPr>
            <a:picLocks noChangeAspect="1"/>
          </p:cNvPicPr>
          <p:nvPr/>
        </p:nvPicPr>
        <p:blipFill>
          <a:blip r:embed="rId9"/>
          <a:stretch>
            <a:fillRect/>
          </a:stretch>
        </p:blipFill>
        <p:spPr>
          <a:xfrm>
            <a:off x="5648505" y="5562240"/>
            <a:ext cx="1143000" cy="295275"/>
          </a:xfrm>
          <a:prstGeom prst="rect">
            <a:avLst/>
          </a:prstGeom>
        </p:spPr>
      </p:pic>
      <p:pic>
        <p:nvPicPr>
          <p:cNvPr id="8" name="Picture 7">
            <a:extLst>
              <a:ext uri="{FF2B5EF4-FFF2-40B4-BE49-F238E27FC236}">
                <a16:creationId xmlns:a16="http://schemas.microsoft.com/office/drawing/2014/main" id="{58AEC529-D093-EAE6-F24D-2DFBB574E14E}"/>
              </a:ext>
            </a:extLst>
          </p:cNvPr>
          <p:cNvPicPr>
            <a:picLocks noChangeAspect="1"/>
          </p:cNvPicPr>
          <p:nvPr/>
        </p:nvPicPr>
        <p:blipFill>
          <a:blip r:embed="rId10"/>
          <a:stretch>
            <a:fillRect/>
          </a:stretch>
        </p:blipFill>
        <p:spPr>
          <a:xfrm>
            <a:off x="7042210" y="4684323"/>
            <a:ext cx="1730674" cy="1759429"/>
          </a:xfrm>
          <a:prstGeom prst="rect">
            <a:avLst/>
          </a:prstGeom>
        </p:spPr>
      </p:pic>
      <p:sp>
        <p:nvSpPr>
          <p:cNvPr id="9" name="Slide Number Placeholder 8">
            <a:extLst>
              <a:ext uri="{FF2B5EF4-FFF2-40B4-BE49-F238E27FC236}">
                <a16:creationId xmlns:a16="http://schemas.microsoft.com/office/drawing/2014/main" id="{9D5A3C82-A7D0-5128-A57D-5AAB97CD06D2}"/>
              </a:ext>
            </a:extLst>
          </p:cNvPr>
          <p:cNvSpPr>
            <a:spLocks noGrp="1"/>
          </p:cNvSpPr>
          <p:nvPr>
            <p:ph type="sldNum" sz="quarter" idx="12"/>
          </p:nvPr>
        </p:nvSpPr>
        <p:spPr/>
        <p:txBody>
          <a:bodyPr/>
          <a:lstStyle/>
          <a:p>
            <a:fld id="{330EA680-D336-4FF7-8B7A-9848BB0A1C32}" type="slidenum">
              <a:rPr lang="en-US" dirty="0" smtClean="0"/>
              <a:t>5</a:t>
            </a:fld>
            <a:endParaRPr lang="en-US" dirty="0"/>
          </a:p>
        </p:txBody>
      </p:sp>
      <p:pic>
        <p:nvPicPr>
          <p:cNvPr id="10" name="Slide5 ICURe">
            <a:hlinkClick r:id="" action="ppaction://media"/>
            <a:extLst>
              <a:ext uri="{FF2B5EF4-FFF2-40B4-BE49-F238E27FC236}">
                <a16:creationId xmlns:a16="http://schemas.microsoft.com/office/drawing/2014/main" id="{F002C9E2-C6AE-EFA9-DB55-9C93F7171C0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641290" y="5853082"/>
            <a:ext cx="586477" cy="586477"/>
          </a:xfrm>
          <a:prstGeom prst="rect">
            <a:avLst/>
          </a:prstGeom>
        </p:spPr>
      </p:pic>
      <p:pic>
        <p:nvPicPr>
          <p:cNvPr id="20" name="Audio 19">
            <a:extLst>
              <a:ext uri="{FF2B5EF4-FFF2-40B4-BE49-F238E27FC236}">
                <a16:creationId xmlns:a16="http://schemas.microsoft.com/office/drawing/2014/main" id="{7F27C970-7648-BEE7-39B3-ADF4FBB45012}"/>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16695830"/>
      </p:ext>
    </p:extLst>
  </p:cSld>
  <p:clrMapOvr>
    <a:masterClrMapping/>
  </p:clrMapOvr>
  <mc:AlternateContent xmlns:mc="http://schemas.openxmlformats.org/markup-compatibility/2006">
    <mc:Choice xmlns:p14="http://schemas.microsoft.com/office/powerpoint/2010/main" Requires="p14">
      <p:transition spd="slow" p14:dur="2000" advTm="26390"/>
    </mc:Choice>
    <mc:Fallback>
      <p:transition spd="slow" advTm="26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10"/>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1" fill="hold"/>
                                        <p:tgtEl>
                                          <p:spTgt spid="10"/>
                                        </p:tgtEl>
                                      </p:cBhvr>
                                    </p:cmd>
                                  </p:childTnLst>
                                </p:cTn>
                              </p:par>
                            </p:childTnLst>
                          </p:cTn>
                        </p:par>
                      </p:childTnLst>
                    </p:cTn>
                  </p:par>
                </p:childTnLst>
              </p:cTn>
              <p:nextCondLst>
                <p:cond evt="onClick" delay="0">
                  <p:tgtEl>
                    <p:spTgt spid="10"/>
                  </p:tgtEl>
                </p:cond>
              </p:nextCondLst>
            </p:seq>
            <p:audio>
              <p:cMediaNode>
                <p:cTn id="24" fill="hold" display="0">
                  <p:stCondLst>
                    <p:cond delay="indefinite"/>
                  </p:stCondLst>
                  <p:endCondLst>
                    <p:cond evt="onStopAudio" delay="0">
                      <p:tgtEl>
                        <p:sldTgt/>
                      </p:tgtEl>
                    </p:cond>
                  </p:endCondLst>
                </p:cTn>
                <p:tgtEl>
                  <p:spTgt spid="10"/>
                </p:tgtEl>
              </p:cMediaNode>
            </p:audio>
            <p:audio isNarration="1">
              <p:cMediaNode vol="80000" showWhenStopped="0">
                <p:cTn id="25" fill="hold" display="0">
                  <p:stCondLst>
                    <p:cond delay="indefinite"/>
                  </p:stCondLst>
                  <p:endCondLst>
                    <p:cond evt="onStopAudio" delay="0">
                      <p:tgtEl>
                        <p:sldTgt/>
                      </p:tgtEl>
                    </p:cond>
                  </p:endCondLst>
                </p:cTn>
                <p:tgtEl>
                  <p:spTgt spid="20"/>
                </p:tgtEl>
              </p:cMediaNode>
            </p:audio>
          </p:childTnLst>
        </p:cTn>
      </p:par>
    </p:tnLst>
    <p:bldLst>
      <p:bldP spid="3" grpId="0" build="p"/>
    </p:bldLst>
  </p:timing>
  <p:extLst>
    <p:ext uri="{E180D4A7-C9FB-4DFB-919C-405C955672EB}">
      <p14:showEvtLst xmlns:p14="http://schemas.microsoft.com/office/powerpoint/2010/main">
        <p14:playEvt time="1841" objId="10"/>
        <p14:stopEvt time="23842" objId="10"/>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171C-FCCD-8F81-DFB8-29F124F80808}"/>
              </a:ext>
            </a:extLst>
          </p:cNvPr>
          <p:cNvSpPr>
            <a:spLocks noGrp="1"/>
          </p:cNvSpPr>
          <p:nvPr>
            <p:ph type="title"/>
          </p:nvPr>
        </p:nvSpPr>
        <p:spPr>
          <a:xfrm>
            <a:off x="4231257" y="437011"/>
            <a:ext cx="4160809" cy="506054"/>
          </a:xfrm>
        </p:spPr>
        <p:txBody>
          <a:bodyPr>
            <a:normAutofit fontScale="90000"/>
          </a:bodyPr>
          <a:lstStyle/>
          <a:p>
            <a:r>
              <a:rPr lang="en-US" sz="3600">
                <a:latin typeface="Arial"/>
                <a:cs typeface="Arial"/>
              </a:rPr>
              <a:t>Research on Topic</a:t>
            </a:r>
          </a:p>
        </p:txBody>
      </p:sp>
      <p:sp>
        <p:nvSpPr>
          <p:cNvPr id="3" name="Content Placeholder 2">
            <a:extLst>
              <a:ext uri="{FF2B5EF4-FFF2-40B4-BE49-F238E27FC236}">
                <a16:creationId xmlns:a16="http://schemas.microsoft.com/office/drawing/2014/main" id="{AC478220-5EBB-673F-582B-81A8838C28D0}"/>
              </a:ext>
            </a:extLst>
          </p:cNvPr>
          <p:cNvSpPr>
            <a:spLocks noGrp="1"/>
          </p:cNvSpPr>
          <p:nvPr>
            <p:ph idx="1"/>
          </p:nvPr>
        </p:nvSpPr>
        <p:spPr>
          <a:xfrm>
            <a:off x="881332" y="1250531"/>
            <a:ext cx="10515600" cy="4351338"/>
          </a:xfrm>
        </p:spPr>
        <p:txBody>
          <a:bodyPr vert="horz" lIns="91440" tIns="45720" rIns="91440" bIns="45720" rtlCol="0" anchor="t">
            <a:normAutofit/>
          </a:bodyPr>
          <a:lstStyle/>
          <a:p>
            <a:pPr algn="just"/>
            <a:r>
              <a:rPr lang="en-US" dirty="0">
                <a:latin typeface="Arial"/>
                <a:ea typeface="+mn-lt"/>
                <a:cs typeface="+mn-lt"/>
              </a:rPr>
              <a:t>My BSc and MSc dissertations have been in line with </a:t>
            </a:r>
            <a:r>
              <a:rPr lang="en-US" dirty="0" err="1">
                <a:latin typeface="Arial"/>
                <a:ea typeface="+mn-lt"/>
                <a:cs typeface="+mn-lt"/>
              </a:rPr>
              <a:t>PCa</a:t>
            </a:r>
            <a:r>
              <a:rPr lang="en-US" dirty="0">
                <a:latin typeface="Arial"/>
                <a:ea typeface="+mn-lt"/>
                <a:cs typeface="+mn-lt"/>
              </a:rPr>
              <a:t>-specific gene mutations all highlighting their role in </a:t>
            </a:r>
            <a:r>
              <a:rPr lang="en-US" dirty="0" err="1">
                <a:latin typeface="Arial"/>
                <a:ea typeface="+mn-lt"/>
                <a:cs typeface="+mn-lt"/>
              </a:rPr>
              <a:t>PCa</a:t>
            </a:r>
            <a:r>
              <a:rPr lang="en-US" dirty="0">
                <a:latin typeface="Arial"/>
                <a:ea typeface="+mn-lt"/>
                <a:cs typeface="+mn-lt"/>
              </a:rPr>
              <a:t>. </a:t>
            </a:r>
            <a:endParaRPr lang="en-US" dirty="0">
              <a:latin typeface="Arial"/>
              <a:cs typeface="Arial"/>
            </a:endParaRPr>
          </a:p>
          <a:p>
            <a:pPr algn="just"/>
            <a:r>
              <a:rPr lang="en-US" dirty="0">
                <a:latin typeface="Arial"/>
                <a:ea typeface="+mn-lt"/>
                <a:cs typeface="+mn-lt"/>
              </a:rPr>
              <a:t>By compiling a set of known genes and judicially inferenced ones using bioinformatic tools, more effective treatments can be used, and more lives can be saved.  </a:t>
            </a:r>
            <a:endParaRPr lang="en-US" dirty="0">
              <a:latin typeface="Arial"/>
              <a:cs typeface="Arial"/>
            </a:endParaRPr>
          </a:p>
          <a:p>
            <a:pPr algn="just"/>
            <a:r>
              <a:rPr lang="en-US" dirty="0">
                <a:latin typeface="Arial"/>
                <a:ea typeface="+mn-lt"/>
                <a:cs typeface="+mn-lt"/>
              </a:rPr>
              <a:t>The advent of bioinformatics and artificial intelligence expedites this approach. Also held into account are epigenetic factors and lifestyle modifications in the management of disease.  </a:t>
            </a:r>
            <a:endParaRPr lang="en-US" dirty="0">
              <a:latin typeface="Arial"/>
              <a:cs typeface="Arial"/>
            </a:endParaRPr>
          </a:p>
          <a:p>
            <a:pPr algn="just"/>
            <a:r>
              <a:rPr lang="en-US" dirty="0">
                <a:latin typeface="Arial"/>
                <a:ea typeface="+mn-lt"/>
                <a:cs typeface="+mn-lt"/>
              </a:rPr>
              <a:t>This service, at least in theory will improve healthcare outcomes and patient survival. </a:t>
            </a:r>
            <a:endParaRPr lang="en-US" dirty="0">
              <a:latin typeface="Arial"/>
              <a:cs typeface="Arial"/>
            </a:endParaRPr>
          </a:p>
        </p:txBody>
      </p:sp>
      <p:pic>
        <p:nvPicPr>
          <p:cNvPr id="5" name="Picture 4" descr="ICUREe Engage logo">
            <a:extLst>
              <a:ext uri="{FF2B5EF4-FFF2-40B4-BE49-F238E27FC236}">
                <a16:creationId xmlns:a16="http://schemas.microsoft.com/office/drawing/2014/main" id="{5408ADE6-FFD2-BE57-DB1F-2BF06CA9AC89}"/>
              </a:ext>
            </a:extLst>
          </p:cNvPr>
          <p:cNvPicPr>
            <a:picLocks noChangeAspect="1"/>
          </p:cNvPicPr>
          <p:nvPr/>
        </p:nvPicPr>
        <p:blipFill>
          <a:blip r:embed="rId7"/>
          <a:stretch>
            <a:fillRect/>
          </a:stretch>
        </p:blipFill>
        <p:spPr>
          <a:xfrm>
            <a:off x="9253269" y="159828"/>
            <a:ext cx="2743198" cy="499854"/>
          </a:xfrm>
          <a:prstGeom prst="rect">
            <a:avLst/>
          </a:prstGeom>
        </p:spPr>
      </p:pic>
      <p:pic>
        <p:nvPicPr>
          <p:cNvPr id="7" name="Picture 6" descr="A pink and black logo&#10;&#10;Description automatically generated">
            <a:extLst>
              <a:ext uri="{FF2B5EF4-FFF2-40B4-BE49-F238E27FC236}">
                <a16:creationId xmlns:a16="http://schemas.microsoft.com/office/drawing/2014/main" id="{47E78726-6BB8-8841-548D-C9085F23353E}"/>
              </a:ext>
            </a:extLst>
          </p:cNvPr>
          <p:cNvPicPr>
            <a:picLocks noChangeAspect="1"/>
          </p:cNvPicPr>
          <p:nvPr/>
        </p:nvPicPr>
        <p:blipFill>
          <a:blip r:embed="rId8"/>
          <a:stretch>
            <a:fillRect/>
          </a:stretch>
        </p:blipFill>
        <p:spPr>
          <a:xfrm>
            <a:off x="87702" y="52926"/>
            <a:ext cx="672860" cy="771166"/>
          </a:xfrm>
          <a:prstGeom prst="rect">
            <a:avLst/>
          </a:prstGeom>
        </p:spPr>
      </p:pic>
      <p:sp>
        <p:nvSpPr>
          <p:cNvPr id="4" name="Slide Number Placeholder 3">
            <a:extLst>
              <a:ext uri="{FF2B5EF4-FFF2-40B4-BE49-F238E27FC236}">
                <a16:creationId xmlns:a16="http://schemas.microsoft.com/office/drawing/2014/main" id="{F3FAD2EE-5918-A5A4-BC7D-1673C3786B02}"/>
              </a:ext>
            </a:extLst>
          </p:cNvPr>
          <p:cNvSpPr>
            <a:spLocks noGrp="1"/>
          </p:cNvSpPr>
          <p:nvPr>
            <p:ph type="sldNum" sz="quarter" idx="12"/>
          </p:nvPr>
        </p:nvSpPr>
        <p:spPr/>
        <p:txBody>
          <a:bodyPr/>
          <a:lstStyle/>
          <a:p>
            <a:fld id="{330EA680-D336-4FF7-8B7A-9848BB0A1C32}" type="slidenum">
              <a:rPr lang="en-US" smtClean="0"/>
              <a:t>6</a:t>
            </a:fld>
            <a:endParaRPr lang="en-US"/>
          </a:p>
        </p:txBody>
      </p:sp>
      <p:pic>
        <p:nvPicPr>
          <p:cNvPr id="6" name="Slide6 _ICRUe">
            <a:hlinkClick r:id="" action="ppaction://media"/>
            <a:extLst>
              <a:ext uri="{FF2B5EF4-FFF2-40B4-BE49-F238E27FC236}">
                <a16:creationId xmlns:a16="http://schemas.microsoft.com/office/drawing/2014/main" id="{4DDFC14E-4C08-7AD3-EE96-C668EA7ABCB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641290" y="5968101"/>
            <a:ext cx="687118" cy="658364"/>
          </a:xfrm>
          <a:prstGeom prst="rect">
            <a:avLst/>
          </a:prstGeom>
        </p:spPr>
      </p:pic>
      <p:pic>
        <p:nvPicPr>
          <p:cNvPr id="19" name="Audio 18">
            <a:extLst>
              <a:ext uri="{FF2B5EF4-FFF2-40B4-BE49-F238E27FC236}">
                <a16:creationId xmlns:a16="http://schemas.microsoft.com/office/drawing/2014/main" id="{EF167407-4D4B-D619-C4EE-764D829565A3}"/>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167076613"/>
      </p:ext>
    </p:extLst>
  </p:cSld>
  <p:clrMapOvr>
    <a:masterClrMapping/>
  </p:clrMapOvr>
  <mc:AlternateContent xmlns:mc="http://schemas.openxmlformats.org/markup-compatibility/2006">
    <mc:Choice xmlns:p14="http://schemas.microsoft.com/office/powerpoint/2010/main" Requires="p14">
      <p:transition spd="slow" p14:dur="2000" advTm="56683"/>
    </mc:Choice>
    <mc:Fallback>
      <p:transition spd="slow" advTm="56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 fill="hold"/>
                                        <p:tgtEl>
                                          <p:spTgt spid="6"/>
                                        </p:tgtEl>
                                      </p:cBhvr>
                                    </p:cmd>
                                  </p:childTnLst>
                                </p:cTn>
                              </p:par>
                            </p:childTnLst>
                          </p:cTn>
                        </p:par>
                      </p:childTnLst>
                    </p:cTn>
                  </p:par>
                </p:childTnLst>
              </p:cTn>
              <p:nextCondLst>
                <p:cond evt="onClick" delay="0">
                  <p:tgtEl>
                    <p:spTgt spid="6"/>
                  </p:tgtEl>
                </p:cond>
              </p:nextCondLst>
            </p:seq>
            <p:audio>
              <p:cMediaNode>
                <p:cTn id="28" fill="hold" display="0">
                  <p:stCondLst>
                    <p:cond delay="indefinite"/>
                  </p:stCondLst>
                  <p:endCondLst>
                    <p:cond evt="onStopAudio" delay="0">
                      <p:tgtEl>
                        <p:sldTgt/>
                      </p:tgtEl>
                    </p:cond>
                  </p:endCondLst>
                </p:cTn>
                <p:tgtEl>
                  <p:spTgt spid="6"/>
                </p:tgtEl>
              </p:cMediaNode>
            </p:audio>
            <p:audio isNarration="1">
              <p:cMediaNode vol="80000" showWhenStopped="0">
                <p:cTn id="29" fill="hold" display="0">
                  <p:stCondLst>
                    <p:cond delay="indefinite"/>
                  </p:stCondLst>
                  <p:endCondLst>
                    <p:cond evt="onStopAudio" delay="0">
                      <p:tgtEl>
                        <p:sldTgt/>
                      </p:tgtEl>
                    </p:cond>
                  </p:endCondLst>
                </p:cTn>
                <p:tgtEl>
                  <p:spTgt spid="19"/>
                </p:tgtEl>
              </p:cMediaNode>
            </p:audio>
          </p:childTnLst>
        </p:cTn>
      </p:par>
    </p:tnLst>
    <p:bldLst>
      <p:bldP spid="3" grpId="0" build="p"/>
    </p:bldLst>
  </p:timing>
  <p:extLst>
    <p:ext uri="{E180D4A7-C9FB-4DFB-919C-405C955672EB}">
      <p14:showEvtLst xmlns:p14="http://schemas.microsoft.com/office/powerpoint/2010/main">
        <p14:playEvt time="2686" objId="6"/>
        <p14:stopEvt time="56400" objId="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7F47E-2977-DC75-B919-8BD8BE63F903}"/>
              </a:ext>
            </a:extLst>
          </p:cNvPr>
          <p:cNvSpPr>
            <a:spLocks noGrp="1"/>
          </p:cNvSpPr>
          <p:nvPr>
            <p:ph idx="1"/>
          </p:nvPr>
        </p:nvSpPr>
        <p:spPr>
          <a:xfrm>
            <a:off x="838200" y="1825625"/>
            <a:ext cx="10515600" cy="1605263"/>
          </a:xfrm>
        </p:spPr>
        <p:txBody>
          <a:bodyPr vert="horz" lIns="91440" tIns="45720" rIns="91440" bIns="45720" rtlCol="0" anchor="t">
            <a:normAutofit/>
          </a:bodyPr>
          <a:lstStyle/>
          <a:p>
            <a:r>
              <a:rPr lang="en-US" dirty="0">
                <a:latin typeface="Arial"/>
                <a:cs typeface="Arial"/>
              </a:rPr>
              <a:t>Special thanks to the entire </a:t>
            </a:r>
            <a:r>
              <a:rPr lang="en-US" err="1">
                <a:latin typeface="Arial"/>
                <a:cs typeface="Arial"/>
              </a:rPr>
              <a:t>ICURe</a:t>
            </a:r>
            <a:r>
              <a:rPr lang="en-US" dirty="0">
                <a:latin typeface="Arial"/>
                <a:cs typeface="Arial"/>
              </a:rPr>
              <a:t> team</a:t>
            </a:r>
          </a:p>
          <a:p>
            <a:r>
              <a:rPr lang="en-US" dirty="0">
                <a:latin typeface="Arial"/>
                <a:cs typeface="Arial"/>
              </a:rPr>
              <a:t>The mentors</a:t>
            </a:r>
          </a:p>
          <a:p>
            <a:r>
              <a:rPr lang="en-US" dirty="0">
                <a:latin typeface="Arial"/>
                <a:cs typeface="Arial"/>
              </a:rPr>
              <a:t>Everyone who saw this </a:t>
            </a:r>
            <a:r>
              <a:rPr lang="en-US" err="1">
                <a:latin typeface="Arial"/>
                <a:cs typeface="Arial"/>
              </a:rPr>
              <a:t>programme</a:t>
            </a:r>
            <a:r>
              <a:rPr lang="en-US" dirty="0">
                <a:latin typeface="Arial"/>
                <a:cs typeface="Arial"/>
              </a:rPr>
              <a:t> through</a:t>
            </a:r>
          </a:p>
        </p:txBody>
      </p:sp>
      <p:sp>
        <p:nvSpPr>
          <p:cNvPr id="4" name="Slide Number Placeholder 3">
            <a:extLst>
              <a:ext uri="{FF2B5EF4-FFF2-40B4-BE49-F238E27FC236}">
                <a16:creationId xmlns:a16="http://schemas.microsoft.com/office/drawing/2014/main" id="{64F55904-F074-36CE-2528-F51F37ED0F27}"/>
              </a:ext>
            </a:extLst>
          </p:cNvPr>
          <p:cNvSpPr>
            <a:spLocks noGrp="1"/>
          </p:cNvSpPr>
          <p:nvPr>
            <p:ph type="sldNum" sz="quarter" idx="12"/>
          </p:nvPr>
        </p:nvSpPr>
        <p:spPr/>
        <p:txBody>
          <a:bodyPr/>
          <a:lstStyle/>
          <a:p>
            <a:fld id="{330EA680-D336-4FF7-8B7A-9848BB0A1C32}" type="slidenum">
              <a:rPr lang="en-US" smtClean="0"/>
              <a:t>7</a:t>
            </a:fld>
            <a:endParaRPr lang="en-US"/>
          </a:p>
        </p:txBody>
      </p:sp>
      <p:pic>
        <p:nvPicPr>
          <p:cNvPr id="6" name="Picture 5" descr="ICUREe Engage logo">
            <a:extLst>
              <a:ext uri="{FF2B5EF4-FFF2-40B4-BE49-F238E27FC236}">
                <a16:creationId xmlns:a16="http://schemas.microsoft.com/office/drawing/2014/main" id="{A11393B0-5935-A13A-316F-6B5AD73B99A6}"/>
              </a:ext>
            </a:extLst>
          </p:cNvPr>
          <p:cNvPicPr>
            <a:picLocks noChangeAspect="1"/>
          </p:cNvPicPr>
          <p:nvPr/>
        </p:nvPicPr>
        <p:blipFill>
          <a:blip r:embed="rId6"/>
          <a:stretch>
            <a:fillRect/>
          </a:stretch>
        </p:blipFill>
        <p:spPr>
          <a:xfrm>
            <a:off x="9253269" y="159828"/>
            <a:ext cx="2743198" cy="499854"/>
          </a:xfrm>
          <a:prstGeom prst="rect">
            <a:avLst/>
          </a:prstGeom>
        </p:spPr>
      </p:pic>
      <p:pic>
        <p:nvPicPr>
          <p:cNvPr id="8" name="Picture 7" descr="A pink and black logo&#10;&#10;Description automatically generated">
            <a:extLst>
              <a:ext uri="{FF2B5EF4-FFF2-40B4-BE49-F238E27FC236}">
                <a16:creationId xmlns:a16="http://schemas.microsoft.com/office/drawing/2014/main" id="{357E271F-269A-E626-A092-54EC33E5DEB5}"/>
              </a:ext>
            </a:extLst>
          </p:cNvPr>
          <p:cNvPicPr>
            <a:picLocks noChangeAspect="1"/>
          </p:cNvPicPr>
          <p:nvPr/>
        </p:nvPicPr>
        <p:blipFill>
          <a:blip r:embed="rId7"/>
          <a:stretch>
            <a:fillRect/>
          </a:stretch>
        </p:blipFill>
        <p:spPr>
          <a:xfrm>
            <a:off x="87702" y="52926"/>
            <a:ext cx="672860" cy="771166"/>
          </a:xfrm>
          <a:prstGeom prst="rect">
            <a:avLst/>
          </a:prstGeom>
        </p:spPr>
      </p:pic>
      <p:pic>
        <p:nvPicPr>
          <p:cNvPr id="9" name="Picture 8">
            <a:extLst>
              <a:ext uri="{FF2B5EF4-FFF2-40B4-BE49-F238E27FC236}">
                <a16:creationId xmlns:a16="http://schemas.microsoft.com/office/drawing/2014/main" id="{AEF5B6EC-5CB9-F77C-C955-E37449C035C9}"/>
              </a:ext>
            </a:extLst>
          </p:cNvPr>
          <p:cNvPicPr>
            <a:picLocks noChangeAspect="1"/>
          </p:cNvPicPr>
          <p:nvPr/>
        </p:nvPicPr>
        <p:blipFill rotWithShape="1">
          <a:blip r:embed="rId8"/>
          <a:srcRect r="478" b="13043"/>
          <a:stretch/>
        </p:blipFill>
        <p:spPr>
          <a:xfrm>
            <a:off x="8035506" y="2809336"/>
            <a:ext cx="2979047" cy="2590428"/>
          </a:xfrm>
          <a:prstGeom prst="rect">
            <a:avLst/>
          </a:prstGeom>
        </p:spPr>
      </p:pic>
      <p:sp>
        <p:nvSpPr>
          <p:cNvPr id="11" name="Title 1">
            <a:extLst>
              <a:ext uri="{FF2B5EF4-FFF2-40B4-BE49-F238E27FC236}">
                <a16:creationId xmlns:a16="http://schemas.microsoft.com/office/drawing/2014/main" id="{71B68A11-ED8B-B498-717F-277FEF6E379D}"/>
              </a:ext>
            </a:extLst>
          </p:cNvPr>
          <p:cNvSpPr>
            <a:spLocks noGrp="1"/>
          </p:cNvSpPr>
          <p:nvPr>
            <p:ph type="title"/>
          </p:nvPr>
        </p:nvSpPr>
        <p:spPr>
          <a:xfrm>
            <a:off x="4231257" y="437011"/>
            <a:ext cx="2536168" cy="506054"/>
          </a:xfrm>
        </p:spPr>
        <p:txBody>
          <a:bodyPr>
            <a:normAutofit fontScale="90000"/>
          </a:bodyPr>
          <a:lstStyle/>
          <a:p>
            <a:r>
              <a:rPr lang="en-US" sz="3600">
                <a:latin typeface="Arial"/>
                <a:cs typeface="Arial"/>
              </a:rPr>
              <a:t>Appreciation</a:t>
            </a:r>
            <a:endParaRPr lang="en-US" dirty="0" err="1"/>
          </a:p>
        </p:txBody>
      </p:sp>
      <p:pic>
        <p:nvPicPr>
          <p:cNvPr id="14" name="Slide7 ICURe">
            <a:hlinkClick r:id="" action="ppaction://media"/>
            <a:extLst>
              <a:ext uri="{FF2B5EF4-FFF2-40B4-BE49-F238E27FC236}">
                <a16:creationId xmlns:a16="http://schemas.microsoft.com/office/drawing/2014/main" id="{67C5D77B-BEB0-F368-7860-26771802F93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52855" y="6298688"/>
            <a:ext cx="415413" cy="415413"/>
          </a:xfrm>
          <a:prstGeom prst="rect">
            <a:avLst/>
          </a:prstGeom>
        </p:spPr>
      </p:pic>
      <p:pic>
        <p:nvPicPr>
          <p:cNvPr id="17" name="Audio 16">
            <a:extLst>
              <a:ext uri="{FF2B5EF4-FFF2-40B4-BE49-F238E27FC236}">
                <a16:creationId xmlns:a16="http://schemas.microsoft.com/office/drawing/2014/main" id="{391CB107-9151-E8C2-E123-4D4F61B157F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78265724"/>
      </p:ext>
    </p:extLst>
  </p:cSld>
  <p:clrMapOvr>
    <a:masterClrMapping/>
  </p:clrMapOvr>
  <mc:AlternateContent xmlns:mc="http://schemas.openxmlformats.org/markup-compatibility/2006">
    <mc:Choice xmlns:p14="http://schemas.microsoft.com/office/powerpoint/2010/main" Requires="p14">
      <p:transition spd="slow" p14:dur="2000" advTm="40299"/>
    </mc:Choice>
    <mc:Fallback>
      <p:transition spd="slow" advTm="40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2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4"/>
                </p:tgtEl>
              </p:cMediaNode>
            </p:audio>
            <p:audio isNarration="1">
              <p:cMediaNode vol="80000" showWhenStopped="0">
                <p:cTn id="12" fill="hold" display="0">
                  <p:stCondLst>
                    <p:cond delay="indefinite"/>
                  </p:stCondLst>
                  <p:endCondLst>
                    <p:cond evt="onStopAudio" delay="0">
                      <p:tgtEl>
                        <p:sldTgt/>
                      </p:tgtEl>
                    </p:cond>
                  </p:endCondLst>
                </p:cTn>
                <p:tgtEl>
                  <p:spTgt spid="17"/>
                </p:tgtEl>
              </p:cMediaNode>
            </p:audio>
          </p:childTnLst>
        </p:cTn>
      </p:par>
    </p:tnLst>
  </p:timing>
  <p:extLst>
    <p:ext uri="{E180D4A7-C9FB-4DFB-919C-405C955672EB}">
      <p14:showEvtLst xmlns:p14="http://schemas.microsoft.com/office/powerpoint/2010/main">
        <p14:playEvt time="1338" objId="14"/>
        <p14:stopEvt time="40299" objId="1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6"/>
</p:tagLst>
</file>

<file path=ppt/tags/tag2.xml><?xml version="1.0" encoding="utf-8"?>
<p:tagLst xmlns:a="http://schemas.openxmlformats.org/drawingml/2006/main" xmlns:r="http://schemas.openxmlformats.org/officeDocument/2006/relationships" xmlns:p="http://schemas.openxmlformats.org/presentationml/2006/main">
  <p:tag name="TIMING" val="|1.9"/>
</p:tagLst>
</file>

<file path=ppt/tags/tag3.xml><?xml version="1.0" encoding="utf-8"?>
<p:tagLst xmlns:a="http://schemas.openxmlformats.org/drawingml/2006/main" xmlns:r="http://schemas.openxmlformats.org/officeDocument/2006/relationships" xmlns:p="http://schemas.openxmlformats.org/presentationml/2006/main">
  <p:tag name="TIMING"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335</Words>
  <Application>Microsoft Office PowerPoint</Application>
  <PresentationFormat>Widescreen</PresentationFormat>
  <Paragraphs>40</Paragraphs>
  <Slides>7</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PowerPoint Presentation</vt:lpstr>
      <vt:lpstr>Verbal Business Card</vt:lpstr>
      <vt:lpstr>ICURe Journey </vt:lpstr>
      <vt:lpstr>Research Problem</vt:lpstr>
      <vt:lpstr>Solution</vt:lpstr>
      <vt:lpstr>Research on Topic</vt:lpstr>
      <vt:lpstr>Appreciation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CHIDOZIE PHILIP NWABUEZE 2022 (N1119947)</cp:lastModifiedBy>
  <cp:revision>92</cp:revision>
  <dcterms:created xsi:type="dcterms:W3CDTF">2024-01-30T16:00:23Z</dcterms:created>
  <dcterms:modified xsi:type="dcterms:W3CDTF">2024-02-02T11:03:04Z</dcterms:modified>
</cp:coreProperties>
</file>